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15" r:id="rId2"/>
    <p:sldId id="257" r:id="rId3"/>
    <p:sldId id="348" r:id="rId4"/>
    <p:sldId id="316" r:id="rId5"/>
    <p:sldId id="346" r:id="rId6"/>
    <p:sldId id="270" r:id="rId7"/>
    <p:sldId id="318" r:id="rId8"/>
    <p:sldId id="319" r:id="rId9"/>
    <p:sldId id="320" r:id="rId10"/>
    <p:sldId id="322" r:id="rId11"/>
    <p:sldId id="323" r:id="rId12"/>
    <p:sldId id="324" r:id="rId13"/>
    <p:sldId id="347" r:id="rId14"/>
    <p:sldId id="326" r:id="rId15"/>
    <p:sldId id="327" r:id="rId16"/>
    <p:sldId id="328" r:id="rId17"/>
    <p:sldId id="329" r:id="rId18"/>
    <p:sldId id="330" r:id="rId19"/>
    <p:sldId id="335" r:id="rId20"/>
    <p:sldId id="336" r:id="rId21"/>
    <p:sldId id="337" r:id="rId22"/>
    <p:sldId id="338" r:id="rId23"/>
    <p:sldId id="339" r:id="rId24"/>
    <p:sldId id="340" r:id="rId25"/>
    <p:sldId id="341" r:id="rId26"/>
    <p:sldId id="342" r:id="rId27"/>
    <p:sldId id="343" r:id="rId28"/>
    <p:sldId id="344" r:id="rId29"/>
    <p:sldId id="345" r:id="rId30"/>
    <p:sldId id="274" r:id="rId31"/>
    <p:sldId id="266" r:id="rId32"/>
    <p:sldId id="299" r:id="rId33"/>
    <p:sldId id="31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03" autoAdjust="0"/>
    <p:restoredTop sz="94660"/>
  </p:normalViewPr>
  <p:slideViewPr>
    <p:cSldViewPr snapToGrid="0">
      <p:cViewPr varScale="1">
        <p:scale>
          <a:sx n="76" d="100"/>
          <a:sy n="76" d="100"/>
        </p:scale>
        <p:origin x="49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t>9/12/2023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t>9/12/2023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t>9/12/2023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t>‹#›</a:t>
            </a:fld>
            <a:endParaRPr lang="en-US"/>
          </a:p>
        </p:txBody>
      </p:sp>
    </p:spTree>
    <p:extLst>
      <p:ext uri="{BB962C8B-B14F-4D97-AF65-F5344CB8AC3E}">
        <p14:creationId xmlns:p14="http://schemas.microsoft.com/office/powerpoint/2010/main"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csjournals.onlinelibrary.wiley.com/doi/10.3322/caac.21660#caac21660-fig-0002" TargetMode="External"/><Relationship Id="rId2" Type="http://schemas.openxmlformats.org/officeDocument/2006/relationships/hyperlink" Target="https://acsjournals.onlinelibrary.wiley.com/doi/10.3322/caac.21660#caac21660-fig-0001"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acsjournals.onlinelibrary.wiley.com/doi/10.3322/caac.21660#caac21660-bib-000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413198"/>
            <a:ext cx="9404723" cy="1400530"/>
          </a:xfrm>
        </p:spPr>
        <p:txBody>
          <a:bodyPr/>
          <a:lstStyle/>
          <a:p>
            <a:pPr algn="ctr"/>
            <a:r>
              <a:rPr lang="en-US" sz="4800" dirty="0">
                <a:latin typeface="Times New Roman" pitchFamily="18" charset="0"/>
                <a:cs typeface="Times New Roman" pitchFamily="18" charset="0"/>
              </a:rPr>
              <a:t>Epidemiological characteristics and public health importance of malignant diseases</a:t>
            </a:r>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540348-10F3-4829-991B-8FD3EDD87E59}"/>
              </a:ext>
            </a:extLst>
          </p:cNvPr>
          <p:cNvSpPr>
            <a:spLocks noGrp="1"/>
          </p:cNvSpPr>
          <p:nvPr>
            <p:ph type="title"/>
          </p:nvPr>
        </p:nvSpPr>
        <p:spPr/>
        <p:txBody>
          <a:bodyPr/>
          <a:lstStyle/>
          <a:p>
            <a:pPr algn="ctr"/>
            <a:r>
              <a:rPr lang="en-US" sz="36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a:t>
            </a:r>
            <a:r>
              <a:rPr lang="sr-Latn-RS" sz="36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women</a:t>
            </a:r>
            <a:endParaRPr lang="en-US" sz="6000" dirty="0">
              <a:solidFill>
                <a:srgbClr val="FFC000"/>
              </a:solidFill>
            </a:endParaRPr>
          </a:p>
        </p:txBody>
      </p:sp>
      <p:sp>
        <p:nvSpPr>
          <p:cNvPr id="3" name="Content Placeholder 2">
            <a:extLst>
              <a:ext uri="{FF2B5EF4-FFF2-40B4-BE49-F238E27FC236}">
                <a16:creationId xmlns:a16="http://schemas.microsoft.com/office/drawing/2014/main" xmlns="" id="{DF4C78AE-0DBF-42AB-B26E-B8129F73277A}"/>
              </a:ext>
            </a:extLst>
          </p:cNvPr>
          <p:cNvSpPr>
            <a:spLocks noGrp="1"/>
          </p:cNvSpPr>
          <p:nvPr>
            <p:ph idx="1"/>
          </p:nvPr>
        </p:nvSpPr>
        <p:spPr>
          <a:xfrm>
            <a:off x="787400" y="1439334"/>
            <a:ext cx="10718800" cy="4809066"/>
          </a:xfrm>
        </p:spPr>
        <p:txBody>
          <a:bodyPr>
            <a:noAutofit/>
          </a:bodyPr>
          <a:lstStyle/>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Breast cancer was the most common cancer in women worldwide, contributing 25.8% of the total number of new cases diagnosed in 2020.</a:t>
            </a:r>
          </a:p>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The top three – breast, colorectal and lung cancers – contributed 44.5% of all cancers (excluding non-melanoma skin cancer).</a:t>
            </a:r>
          </a:p>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Cervical cancer was the fourth most common cancer in women, contributing 6.9% of the total number of new cases diagnosed in 2020.</a:t>
            </a:r>
          </a:p>
          <a:p>
            <a:endParaRPr lang="en-US" sz="3200" dirty="0"/>
          </a:p>
        </p:txBody>
      </p:sp>
    </p:spTree>
    <p:extLst>
      <p:ext uri="{BB962C8B-B14F-4D97-AF65-F5344CB8AC3E}">
        <p14:creationId xmlns:p14="http://schemas.microsoft.com/office/powerpoint/2010/main" val="3832521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DCE2FBA3-281C-4728-A8D1-FB0B09ED5598}"/>
              </a:ext>
            </a:extLst>
          </p:cNvPr>
          <p:cNvSpPr>
            <a:spLocks noGrp="1"/>
          </p:cNvSpPr>
          <p:nvPr>
            <p:ph type="title"/>
          </p:nvPr>
        </p:nvSpPr>
        <p:spPr>
          <a:xfrm>
            <a:off x="646111" y="224118"/>
            <a:ext cx="3113090" cy="1400530"/>
          </a:xfrm>
        </p:spPr>
        <p:txBody>
          <a:bodyPr/>
          <a:lstStyle/>
          <a:p>
            <a:pPr algn="ctr"/>
            <a:r>
              <a:rPr lang="en-US" sz="32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a:t>
            </a:r>
            <a:r>
              <a:rPr lang="sr-Latn-RS" sz="32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women</a:t>
            </a:r>
            <a:endParaRPr lang="en-US" sz="5400" dirty="0">
              <a:solidFill>
                <a:srgbClr val="FFC000"/>
              </a:solidFill>
            </a:endParaRPr>
          </a:p>
        </p:txBody>
      </p:sp>
      <p:graphicFrame>
        <p:nvGraphicFramePr>
          <p:cNvPr id="5" name="Table 4">
            <a:extLst>
              <a:ext uri="{FF2B5EF4-FFF2-40B4-BE49-F238E27FC236}">
                <a16:creationId xmlns:a16="http://schemas.microsoft.com/office/drawing/2014/main" xmlns="" id="{AF560388-838D-41A7-A252-37739841C7D3}"/>
              </a:ext>
            </a:extLst>
          </p:cNvPr>
          <p:cNvGraphicFramePr>
            <a:graphicFrameLocks noGrp="1"/>
          </p:cNvGraphicFramePr>
          <p:nvPr>
            <p:extLst>
              <p:ext uri="{D42A27DB-BD31-4B8C-83A1-F6EECF244321}">
                <p14:modId xmlns:p14="http://schemas.microsoft.com/office/powerpoint/2010/main" val="2938121513"/>
              </p:ext>
            </p:extLst>
          </p:nvPr>
        </p:nvGraphicFramePr>
        <p:xfrm>
          <a:off x="3953934" y="0"/>
          <a:ext cx="7488766" cy="6912356"/>
        </p:xfrm>
        <a:graphic>
          <a:graphicData uri="http://schemas.openxmlformats.org/drawingml/2006/table">
            <a:tbl>
              <a:tblPr firstRow="1" firstCol="1" bandRow="1">
                <a:tableStyleId>{5C22544A-7EE6-4342-B048-85BDC9FD1C3A}</a:tableStyleId>
              </a:tblPr>
              <a:tblGrid>
                <a:gridCol w="853943">
                  <a:extLst>
                    <a:ext uri="{9D8B030D-6E8A-4147-A177-3AD203B41FA5}">
                      <a16:colId xmlns:a16="http://schemas.microsoft.com/office/drawing/2014/main" xmlns="" val="1092899816"/>
                    </a:ext>
                  </a:extLst>
                </a:gridCol>
                <a:gridCol w="2109004">
                  <a:extLst>
                    <a:ext uri="{9D8B030D-6E8A-4147-A177-3AD203B41FA5}">
                      <a16:colId xmlns:a16="http://schemas.microsoft.com/office/drawing/2014/main" xmlns="" val="3506025242"/>
                    </a:ext>
                  </a:extLst>
                </a:gridCol>
                <a:gridCol w="1603572">
                  <a:extLst>
                    <a:ext uri="{9D8B030D-6E8A-4147-A177-3AD203B41FA5}">
                      <a16:colId xmlns:a16="http://schemas.microsoft.com/office/drawing/2014/main" xmlns="" val="3890587391"/>
                    </a:ext>
                  </a:extLst>
                </a:gridCol>
                <a:gridCol w="2922247">
                  <a:extLst>
                    <a:ext uri="{9D8B030D-6E8A-4147-A177-3AD203B41FA5}">
                      <a16:colId xmlns:a16="http://schemas.microsoft.com/office/drawing/2014/main" xmlns="" val="3259130592"/>
                    </a:ext>
                  </a:extLst>
                </a:gridCol>
              </a:tblGrid>
              <a:tr h="292100">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Rank</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Cancer</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New cases in 2020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 of all cancers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xmlns="" val="3935876487"/>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All cancers*	</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8,751,759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algn="ctr"/>
                      <a:endParaRPr lang="en-US" sz="1200" b="1">
                        <a:effectLst/>
                        <a:latin typeface="Times New Roman" panose="02020603050405020304" pitchFamily="18" charset="0"/>
                        <a:cs typeface="Times New Roman" panose="02020603050405020304" pitchFamily="18" charset="0"/>
                      </a:endParaRPr>
                    </a:p>
                  </a:txBody>
                  <a:tcPr marL="45536" marR="45536" marT="0" marB="0"/>
                </a:tc>
                <a:extLst>
                  <a:ext uri="{0D108BD9-81ED-4DB2-BD59-A6C34878D82A}">
                    <a16:rowId xmlns:a16="http://schemas.microsoft.com/office/drawing/2014/main" xmlns="" val="1890964006"/>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Breast</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2,261,419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25.8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917205780"/>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Colorectal **</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865,630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9.9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197971083"/>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Lung</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770,828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8.8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2136912766"/>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Cervix uteri</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604,127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6.9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089786568"/>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Thyroid</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448,915</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5.1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882699245"/>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Corpus uteri</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417,367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4.8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279546090"/>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Stomach</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369,580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4.2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510792368"/>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Ovary</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313,959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34562960"/>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Liver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273,357</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226614342"/>
                  </a:ext>
                </a:extLst>
              </a:tr>
              <a:tr h="160509">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Non-Hodgkin lymphoma</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240,201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013299298"/>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Pancreas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232,908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984672792"/>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12</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Leukaemia</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205,016</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60628512"/>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err="1">
                          <a:effectLst/>
                          <a:latin typeface="Times New Roman" panose="02020603050405020304" pitchFamily="18" charset="0"/>
                          <a:cs typeface="Times New Roman" panose="02020603050405020304" pitchFamily="18" charset="0"/>
                        </a:rPr>
                        <a:t>Oesophagus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185,750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2937910342"/>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Kidney</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160,039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1.8</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02973757"/>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Melanoma of skin</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150,791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80144122"/>
                  </a:ext>
                </a:extLst>
              </a:tr>
              <a:tr h="210928">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Brain, central nervous system</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139,756</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2574242637"/>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Bladder</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132,414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1.5</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086085017"/>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18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Lip, oral cavity</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113,502</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1.3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944281860"/>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19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Multiple myeloma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77,791</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0.9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286429379"/>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Gallbladder</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74,887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0.9</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699811630"/>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Vulva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45,240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0.5</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875205790"/>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Nasopharynx</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36,983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0.4</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977293833"/>
                  </a:ext>
                </a:extLst>
              </a:tr>
              <a:tr h="327171">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Hodgkin lymphoma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34,106</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0.4</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79751984"/>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24</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Larynx</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24,350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0.3</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3402282461"/>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Salivary glands</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23,889</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0.3</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189302277"/>
                  </a:ext>
                </a:extLst>
              </a:tr>
              <a:tr h="156763">
                <a:tc>
                  <a:txBody>
                    <a:bodyPr/>
                    <a:lstStyle/>
                    <a:p>
                      <a:pPr marL="0" marR="0" algn="ctr">
                        <a:lnSpc>
                          <a:spcPct val="115000"/>
                        </a:lnSpc>
                        <a:spcBef>
                          <a:spcPts val="0"/>
                        </a:spcBef>
                        <a:spcAft>
                          <a:spcPts val="0"/>
                        </a:spcAft>
                      </a:pPr>
                      <a:r>
                        <a:rPr lang="en-US" sz="1200" dirty="0">
                          <a:effectLst/>
                          <a:latin typeface="Times New Roman" panose="02020603050405020304" pitchFamily="18" charset="0"/>
                          <a:cs typeface="Times New Roman" panose="02020603050405020304" pitchFamily="18" charset="0"/>
                        </a:rPr>
                        <a:t>26</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Oropharynx</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19,367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4132483672"/>
                  </a:ext>
                </a:extLst>
              </a:tr>
              <a:tr h="156763">
                <a:tc>
                  <a:txBody>
                    <a:bodyPr/>
                    <a:lstStyle/>
                    <a:p>
                      <a:pPr marL="0" marR="0" algn="ctr">
                        <a:lnSpc>
                          <a:spcPct val="115000"/>
                        </a:lnSpc>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Vagina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a:effectLst/>
                          <a:latin typeface="Times New Roman" panose="02020603050405020304" pitchFamily="18" charset="0"/>
                          <a:cs typeface="Times New Roman" panose="02020603050405020304" pitchFamily="18" charset="0"/>
                        </a:rPr>
                        <a:t>17,908</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tc>
                  <a:txBody>
                    <a:bodyPr/>
                    <a:lstStyle/>
                    <a:p>
                      <a:pPr marL="0" marR="0" algn="ctr">
                        <a:lnSpc>
                          <a:spcPct val="115000"/>
                        </a:lnSpc>
                        <a:spcBef>
                          <a:spcPts val="0"/>
                        </a:spcBef>
                        <a:spcAft>
                          <a:spcPts val="0"/>
                        </a:spcAft>
                      </a:pPr>
                      <a:r>
                        <a:rPr lang="en-US" sz="1200" b="1" dirty="0">
                          <a:effectLst/>
                          <a:latin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tc>
                <a:extLst>
                  <a:ext uri="{0D108BD9-81ED-4DB2-BD59-A6C34878D82A}">
                    <a16:rowId xmlns:a16="http://schemas.microsoft.com/office/drawing/2014/main" xmlns="" val="166010074"/>
                  </a:ext>
                </a:extLst>
              </a:tr>
              <a:tr h="156763">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28</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Hypopharynx</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a:effectLst/>
                          <a:latin typeface="Times New Roman" panose="02020603050405020304" pitchFamily="18" charset="0"/>
                          <a:cs typeface="Times New Roman" panose="02020603050405020304" pitchFamily="18" charset="0"/>
                        </a:rPr>
                        <a:t>14,000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0.2</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xmlns="" val="1830835126"/>
                  </a:ext>
                </a:extLst>
              </a:tr>
              <a:tr h="156763">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29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Kaposi sarcoma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a:effectLst/>
                          <a:latin typeface="Times New Roman" panose="02020603050405020304" pitchFamily="18" charset="0"/>
                          <a:cs typeface="Times New Roman" panose="02020603050405020304" pitchFamily="18" charset="0"/>
                        </a:rPr>
                        <a:t>10,857</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0.1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xmlns="" val="3999535449"/>
                  </a:ext>
                </a:extLst>
              </a:tr>
              <a:tr h="156763">
                <a:tc>
                  <a:txBody>
                    <a:bodyPr/>
                    <a:lstStyle/>
                    <a:p>
                      <a:pPr marL="0" marR="0" algn="ctr">
                        <a:lnSpc>
                          <a:spcPct val="115000"/>
                        </a:lnSpc>
                        <a:spcBef>
                          <a:spcPts val="0"/>
                        </a:spcBef>
                        <a:spcAft>
                          <a:spcPts val="0"/>
                        </a:spcAft>
                      </a:pPr>
                      <a:r>
                        <a:rPr lang="en-US" sz="1200" spc="-10" dirty="0">
                          <a:effectLst/>
                          <a:latin typeface="Times New Roman" panose="02020603050405020304" pitchFamily="18" charset="0"/>
                          <a:cs typeface="Times New Roman" panose="02020603050405020304" pitchFamily="18" charset="0"/>
                        </a:rPr>
                        <a:t>30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Mesothelioma</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a:effectLst/>
                          <a:latin typeface="Times New Roman" panose="02020603050405020304" pitchFamily="18" charset="0"/>
                          <a:cs typeface="Times New Roman" panose="02020603050405020304" pitchFamily="18" charset="0"/>
                        </a:rPr>
                        <a:t>9,310</a:t>
                      </a:r>
                      <a:endParaRPr lang="en-US" sz="12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tc>
                  <a:txBody>
                    <a:bodyPr/>
                    <a:lstStyle/>
                    <a:p>
                      <a:pPr marL="0" marR="0" algn="ctr">
                        <a:lnSpc>
                          <a:spcPct val="115000"/>
                        </a:lnSpc>
                        <a:spcBef>
                          <a:spcPts val="0"/>
                        </a:spcBef>
                        <a:spcAft>
                          <a:spcPts val="0"/>
                        </a:spcAft>
                      </a:pPr>
                      <a:r>
                        <a:rPr lang="en-US" sz="1200" b="1" spc="-10" dirty="0">
                          <a:effectLst/>
                          <a:latin typeface="Times New Roman" panose="02020603050405020304" pitchFamily="18" charset="0"/>
                          <a:cs typeface="Times New Roman" panose="02020603050405020304" pitchFamily="18" charset="0"/>
                        </a:rPr>
                        <a:t>0.1</a:t>
                      </a:r>
                      <a:endParaRPr lang="en-US" sz="1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5536" marR="45536" marT="0" marB="0" anchor="ctr"/>
                </a:tc>
                <a:extLst>
                  <a:ext uri="{0D108BD9-81ED-4DB2-BD59-A6C34878D82A}">
                    <a16:rowId xmlns:a16="http://schemas.microsoft.com/office/drawing/2014/main" xmlns="" val="3208736274"/>
                  </a:ext>
                </a:extLst>
              </a:tr>
            </a:tbl>
          </a:graphicData>
        </a:graphic>
      </p:graphicFrame>
    </p:spTree>
    <p:extLst>
      <p:ext uri="{BB962C8B-B14F-4D97-AF65-F5344CB8AC3E}">
        <p14:creationId xmlns:p14="http://schemas.microsoft.com/office/powerpoint/2010/main" val="14650919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D0944F-3C36-490C-98D1-03AC42D91116}"/>
              </a:ext>
            </a:extLst>
          </p:cNvPr>
          <p:cNvSpPr>
            <a:spLocks noGrp="1"/>
          </p:cNvSpPr>
          <p:nvPr>
            <p:ph type="title"/>
          </p:nvPr>
        </p:nvSpPr>
        <p:spPr>
          <a:xfrm>
            <a:off x="645130" y="249518"/>
            <a:ext cx="9404723" cy="1400530"/>
          </a:xfrm>
        </p:spPr>
        <p:txBody>
          <a:bodyPr/>
          <a:lstStyle/>
          <a:p>
            <a:pPr algn="ctr"/>
            <a:r>
              <a:rPr lang="en-US" sz="32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Cancer rates by Human Development Index</a:t>
            </a:r>
            <a:r>
              <a:rPr lang="en-US" sz="6000" dirty="0">
                <a:effectLst/>
                <a:latin typeface="Calibri" panose="020F0502020204030204" pitchFamily="34" charset="0"/>
                <a:ea typeface="Calibri" panose="020F0502020204030204" pitchFamily="34" charset="0"/>
                <a:cs typeface="Times New Roman" panose="02020603050405020304" pitchFamily="18" charset="0"/>
              </a:rPr>
              <a:t/>
            </a:r>
            <a:br>
              <a:rPr lang="en-US" sz="6000" dirty="0">
                <a:effectLst/>
                <a:latin typeface="Calibri" panose="020F0502020204030204" pitchFamily="34" charset="0"/>
                <a:ea typeface="Calibri" panose="020F0502020204030204" pitchFamily="34" charset="0"/>
                <a:cs typeface="Times New Roman" panose="02020603050405020304" pitchFamily="18" charset="0"/>
              </a:rPr>
            </a:br>
            <a:endParaRPr lang="en-US" sz="5400" dirty="0"/>
          </a:p>
        </p:txBody>
      </p:sp>
      <p:sp>
        <p:nvSpPr>
          <p:cNvPr id="3" name="Content Placeholder 2">
            <a:extLst>
              <a:ext uri="{FF2B5EF4-FFF2-40B4-BE49-F238E27FC236}">
                <a16:creationId xmlns:a16="http://schemas.microsoft.com/office/drawing/2014/main" xmlns="" id="{BF5D1683-14E6-4628-B382-75ABD6AC4B9D}"/>
              </a:ext>
            </a:extLst>
          </p:cNvPr>
          <p:cNvSpPr>
            <a:spLocks noGrp="1"/>
          </p:cNvSpPr>
          <p:nvPr>
            <p:ph idx="1"/>
          </p:nvPr>
        </p:nvSpPr>
        <p:spPr>
          <a:xfrm>
            <a:off x="406400" y="1117352"/>
            <a:ext cx="11252200" cy="5740648"/>
          </a:xfrm>
        </p:spPr>
        <p:txBody>
          <a:bodyPr>
            <a:noAutofit/>
          </a:bodyPr>
          <a:lstStyle/>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Overall, cancer incidence is higher in more developed countries, but rates of cancer are rising in many lower income countries</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About differences in cancer incidence and mortality between more and less developed regions, we are using the United Nations Human Development Index to make these comparisons.</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The Human Development Index </a:t>
            </a:r>
            <a:r>
              <a:rPr lang="en-US" dirty="0">
                <a:effectLst/>
                <a:latin typeface="Times New Roman" panose="02020603050405020304" pitchFamily="18" charset="0"/>
                <a:ea typeface="Calibri" panose="020F0502020204030204" pitchFamily="34" charset="0"/>
                <a:cs typeface="Times New Roman" panose="02020603050405020304" pitchFamily="18" charset="0"/>
              </a:rPr>
              <a:t>measures average achievement in three key dimensions of human development: a long and healthy life, knowledge, and a decent standard of living</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health dimension is assessed by life expectancy at birth. The education dimension is measured by mean years of schooling for adults aged 25 years and more, and expected years of schooling for children. The standard of living dimension is measured by gross national income per </a:t>
            </a:r>
            <a:r>
              <a:rPr lang="en-US" dirty="0" smtClean="0">
                <a:effectLst/>
                <a:latin typeface="Times New Roman" panose="02020603050405020304" pitchFamily="18" charset="0"/>
                <a:ea typeface="Calibri" panose="020F0502020204030204" pitchFamily="34" charset="0"/>
                <a:cs typeface="Times New Roman" panose="02020603050405020304" pitchFamily="18" charset="0"/>
              </a:rPr>
              <a:t>capita</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scores for the three indices are then aggregated into a composite index. The Human Development Index captures only part of what human development entails. It does not reflect on inequalities, poverty, human security, empowerment or many other factors.</a:t>
            </a:r>
          </a:p>
          <a:p>
            <a:pPr marL="0" marR="0" algn="just">
              <a:lnSpc>
                <a:spcPct val="115000"/>
              </a:lnSpc>
              <a:spcBef>
                <a:spcPts val="0"/>
              </a:spcBef>
              <a:spcAft>
                <a:spcPts val="1000"/>
              </a:spcAft>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1000"/>
              </a:spcAft>
              <a:buNone/>
            </a:pP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80873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26CC78E-32B9-4C55-8EC9-8D165037EFE6}"/>
              </a:ext>
            </a:extLst>
          </p:cNvPr>
          <p:cNvSpPr>
            <a:spLocks noGrp="1"/>
          </p:cNvSpPr>
          <p:nvPr>
            <p:ph idx="1"/>
          </p:nvPr>
        </p:nvSpPr>
        <p:spPr>
          <a:xfrm>
            <a:off x="116945" y="141446"/>
            <a:ext cx="10343622" cy="4195481"/>
          </a:xfrm>
        </p:spPr>
        <p:txBody>
          <a:bodyPr>
            <a:normAutofit/>
          </a:bodyPr>
          <a:lstStyle/>
          <a:p>
            <a:r>
              <a:rPr lang="en-US" b="0" i="0" dirty="0">
                <a:effectLst/>
                <a:latin typeface="Times New Roman" panose="02020603050405020304" pitchFamily="18" charset="0"/>
                <a:cs typeface="Times New Roman" panose="02020603050405020304" pitchFamily="18" charset="0"/>
              </a:rPr>
              <a:t>Overall, the burden of cancer incidence and mortality is rapidly growing worldwide; this reflects both aging and growth of the population as well as changes in the prevalence and distribution of the main risk factors for cancer, several of which are associated with socioeconomic development. The extent to which the position of cancer as a cause of premature death reflects national levels of social and economic development can be seen by comparing the maps in Figure </a:t>
            </a:r>
            <a:r>
              <a:rPr lang="en-US" b="1" i="0"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1</a:t>
            </a:r>
            <a:r>
              <a:rPr lang="en-US" b="0" i="0" dirty="0">
                <a:effectLst/>
                <a:latin typeface="Times New Roman" panose="02020603050405020304" pitchFamily="18" charset="0"/>
                <a:cs typeface="Times New Roman" panose="02020603050405020304" pitchFamily="18" charset="0"/>
              </a:rPr>
              <a:t> and Figure </a:t>
            </a:r>
            <a:r>
              <a:rPr lang="en-US" b="1" i="0" dirty="0">
                <a:effectLst/>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2A</a:t>
            </a:r>
            <a:r>
              <a:rPr lang="en-US" b="0" i="0" dirty="0">
                <a:effectLst/>
                <a:latin typeface="Times New Roman" panose="02020603050405020304" pitchFamily="18" charset="0"/>
                <a:cs typeface="Times New Roman" panose="02020603050405020304" pitchFamily="18" charset="0"/>
              </a:rPr>
              <a:t>, the latter depicting the 4-tier Human Development Index (HDI) based on the United Nation's 2019 Human Development Report.</a:t>
            </a:r>
            <a:endParaRPr lang="en-US" dirty="0">
              <a:latin typeface="Times New Roman" panose="02020603050405020304" pitchFamily="18" charset="0"/>
              <a:cs typeface="Times New Roman" panose="02020603050405020304" pitchFamily="18" charset="0"/>
            </a:endParaRPr>
          </a:p>
        </p:txBody>
      </p:sp>
      <p:pic>
        <p:nvPicPr>
          <p:cNvPr id="23554" name="Picture 2" descr="Details are in the caption following the image">
            <a:extLst>
              <a:ext uri="{FF2B5EF4-FFF2-40B4-BE49-F238E27FC236}">
                <a16:creationId xmlns:a16="http://schemas.microsoft.com/office/drawing/2014/main" xmlns="" id="{46C765EF-1417-47B8-8DB0-6AC053D10C0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20999" y="2383121"/>
            <a:ext cx="7992533" cy="447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5200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1D132D-74A1-43C9-8404-A1CB01A30B36}"/>
              </a:ext>
            </a:extLst>
          </p:cNvPr>
          <p:cNvSpPr>
            <a:spLocks noGrp="1"/>
          </p:cNvSpPr>
          <p:nvPr>
            <p:ph idx="1"/>
          </p:nvPr>
        </p:nvSpPr>
        <p:spPr>
          <a:xfrm>
            <a:off x="332846" y="1016000"/>
            <a:ext cx="11135254" cy="5198533"/>
          </a:xfrm>
        </p:spPr>
        <p:txBody>
          <a:bodyPr>
            <a:noAutofit/>
          </a:bodyPr>
          <a:lstStyle/>
          <a:p>
            <a:pPr marL="0" marR="0" algn="just">
              <a:lnSpc>
                <a:spcPct val="115000"/>
              </a:lnSpc>
              <a:spcBef>
                <a:spcPts val="0"/>
              </a:spcBef>
              <a:spcAft>
                <a:spcPts val="1000"/>
              </a:spcAft>
            </a:pPr>
            <a:r>
              <a:rPr lang="sr-Latn-RS" sz="2400" dirty="0">
                <a:effectLst/>
                <a:latin typeface="Times New Roman" panose="02020603050405020304" pitchFamily="18" charset="0"/>
                <a:ea typeface="Calibri" panose="020F0502020204030204" pitchFamily="34" charset="0"/>
                <a:cs typeface="Times New Roman" panose="02020603050405020304" pitchFamily="18" charset="0"/>
              </a:rPr>
              <a:t>T</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he number of cancer cases and the age-</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cancer rate (including non-melanoma skin cancer) is higher in more developed countries. </a:t>
            </a:r>
            <a:endParaRPr lang="sr-Latn-R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There were an estimated 295.3 cases of cancer per 100,000 people in areas with very high human development, compared with 115.7 in areas with low human development in 2020</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There are also more deaths from cancer in more developed areas. There were an estimated 98.7 deaths from cancer per 100,000 people in areas with very high human development, compared with 82.7 in areas with low human development in 2020</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ASR = age-</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rates. These are a summary measure of the rate of disease that a population would have if it had a standard age structure. </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Standardisation</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is necessary when comparing populations that differ with respect to age because age has a powerful influence on the risk of dying from cancer.</a:t>
            </a:r>
          </a:p>
          <a:p>
            <a:endParaRPr lang="en-US" sz="2400" dirty="0"/>
          </a:p>
        </p:txBody>
      </p:sp>
    </p:spTree>
    <p:extLst>
      <p:ext uri="{BB962C8B-B14F-4D97-AF65-F5344CB8AC3E}">
        <p14:creationId xmlns:p14="http://schemas.microsoft.com/office/powerpoint/2010/main" val="2645152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F1DDFE-8CB7-4103-9542-EB5DBA3C2222}"/>
              </a:ext>
            </a:extLst>
          </p:cNvPr>
          <p:cNvSpPr>
            <a:spLocks noGrp="1"/>
          </p:cNvSpPr>
          <p:nvPr>
            <p:ph type="title"/>
          </p:nvPr>
        </p:nvSpPr>
        <p:spPr/>
        <p:txBody>
          <a:bodyPr/>
          <a:lstStyle/>
          <a:p>
            <a:pPr algn="ctr"/>
            <a:r>
              <a:rPr lang="en-US" sz="24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Estimated cancer incidence, all cancers, both sexes</a:t>
            </a:r>
            <a:br>
              <a:rPr lang="en-US" sz="24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4800" b="1" dirty="0">
              <a:solidFill>
                <a:srgbClr val="FFC000"/>
              </a:solidFill>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xmlns="" id="{2B242BE9-62AE-4B55-B35F-FD5D71769D37}"/>
              </a:ext>
            </a:extLst>
          </p:cNvPr>
          <p:cNvGraphicFramePr>
            <a:graphicFrameLocks noGrp="1"/>
          </p:cNvGraphicFramePr>
          <p:nvPr>
            <p:extLst>
              <p:ext uri="{D42A27DB-BD31-4B8C-83A1-F6EECF244321}">
                <p14:modId xmlns:p14="http://schemas.microsoft.com/office/powerpoint/2010/main" val="3323387589"/>
              </p:ext>
            </p:extLst>
          </p:nvPr>
        </p:nvGraphicFramePr>
        <p:xfrm>
          <a:off x="2150533" y="1036691"/>
          <a:ext cx="6798733" cy="1611950"/>
        </p:xfrm>
        <a:graphic>
          <a:graphicData uri="http://schemas.openxmlformats.org/drawingml/2006/table">
            <a:tbl>
              <a:tblPr firstRow="1" firstCol="1" bandRow="1">
                <a:tableStyleId>{5C22544A-7EE6-4342-B048-85BDC9FD1C3A}</a:tableStyleId>
              </a:tblPr>
              <a:tblGrid>
                <a:gridCol w="2300111">
                  <a:extLst>
                    <a:ext uri="{9D8B030D-6E8A-4147-A177-3AD203B41FA5}">
                      <a16:colId xmlns:a16="http://schemas.microsoft.com/office/drawing/2014/main" xmlns="" val="801031314"/>
                    </a:ext>
                  </a:extLst>
                </a:gridCol>
                <a:gridCol w="2249311">
                  <a:extLst>
                    <a:ext uri="{9D8B030D-6E8A-4147-A177-3AD203B41FA5}">
                      <a16:colId xmlns:a16="http://schemas.microsoft.com/office/drawing/2014/main" xmlns="" val="3714608936"/>
                    </a:ext>
                  </a:extLst>
                </a:gridCol>
                <a:gridCol w="2249311">
                  <a:extLst>
                    <a:ext uri="{9D8B030D-6E8A-4147-A177-3AD203B41FA5}">
                      <a16:colId xmlns:a16="http://schemas.microsoft.com/office/drawing/2014/main" xmlns="" val="5940852"/>
                    </a:ext>
                  </a:extLst>
                </a:gridCol>
              </a:tblGrid>
              <a:tr h="200025">
                <a:tc>
                  <a:txBody>
                    <a:bodyPr/>
                    <a:lstStyle/>
                    <a:p>
                      <a:pPr marL="0" marR="0">
                        <a:lnSpc>
                          <a:spcPct val="115000"/>
                        </a:lnSpc>
                        <a:spcBef>
                          <a:spcPts val="0"/>
                        </a:spcBef>
                        <a:spcAft>
                          <a:spcPts val="0"/>
                        </a:spcAft>
                      </a:pPr>
                      <a:r>
                        <a:rPr lang="en-US" sz="2000" spc="-10" dirty="0">
                          <a:effectLst/>
                          <a:latin typeface="Times New Roman" panose="02020603050405020304" pitchFamily="18" charset="0"/>
                          <a:cs typeface="Times New Roman" panose="02020603050405020304" pitchFamily="18" charset="0"/>
                        </a:rPr>
                        <a:t>Population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Number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a:effectLst/>
                          <a:latin typeface="Times New Roman" panose="02020603050405020304" pitchFamily="18" charset="0"/>
                          <a:cs typeface="Times New Roman" panose="02020603050405020304" pitchFamily="18" charset="0"/>
                        </a:rPr>
                        <a:t>ASR/100,000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4328645"/>
                  </a:ext>
                </a:extLst>
              </a:tr>
              <a:tr h="200025">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Very high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8,934,818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a:effectLst/>
                          <a:latin typeface="Times New Roman" panose="02020603050405020304" pitchFamily="18" charset="0"/>
                          <a:cs typeface="Times New Roman" panose="02020603050405020304" pitchFamily="18" charset="0"/>
                        </a:rPr>
                        <a:t>295.3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37001582"/>
                  </a:ext>
                </a:extLst>
              </a:tr>
              <a:tr h="200025">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High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7,371,321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a:effectLst/>
                          <a:latin typeface="Times New Roman" panose="02020603050405020304" pitchFamily="18" charset="0"/>
                          <a:cs typeface="Times New Roman" panose="02020603050405020304" pitchFamily="18" charset="0"/>
                        </a:rPr>
                        <a:t>190.5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87663468"/>
                  </a:ext>
                </a:extLst>
              </a:tr>
              <a:tr h="200025">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Medium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2,326,749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a:effectLst/>
                          <a:latin typeface="Times New Roman" panose="02020603050405020304" pitchFamily="18" charset="0"/>
                          <a:cs typeface="Times New Roman" panose="02020603050405020304" pitchFamily="18" charset="0"/>
                        </a:rPr>
                        <a:t>108.5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060365201"/>
                  </a:ext>
                </a:extLst>
              </a:tr>
              <a:tr h="0">
                <a:tc>
                  <a:txBody>
                    <a:bodyPr/>
                    <a:lstStyle/>
                    <a:p>
                      <a:pPr marL="0" marR="0">
                        <a:lnSpc>
                          <a:spcPct val="115000"/>
                        </a:lnSpc>
                        <a:spcBef>
                          <a:spcPts val="0"/>
                        </a:spcBef>
                        <a:spcAft>
                          <a:spcPts val="0"/>
                        </a:spcAft>
                      </a:pPr>
                      <a:r>
                        <a:rPr lang="en-US" sz="2000" spc="-10" dirty="0">
                          <a:effectLst/>
                          <a:latin typeface="Times New Roman" panose="02020603050405020304" pitchFamily="18" charset="0"/>
                          <a:cs typeface="Times New Roman" panose="02020603050405020304" pitchFamily="18" charset="0"/>
                        </a:rPr>
                        <a:t>Low HDI</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650,423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b="1" spc="-10" dirty="0">
                          <a:effectLst/>
                          <a:latin typeface="Times New Roman" panose="02020603050405020304" pitchFamily="18" charset="0"/>
                          <a:cs typeface="Times New Roman" panose="02020603050405020304" pitchFamily="18" charset="0"/>
                        </a:rPr>
                        <a:t>115.7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865926621"/>
                  </a:ext>
                </a:extLst>
              </a:tr>
            </a:tbl>
          </a:graphicData>
        </a:graphic>
      </p:graphicFrame>
      <p:sp>
        <p:nvSpPr>
          <p:cNvPr id="6" name="TextBox 5">
            <a:extLst>
              <a:ext uri="{FF2B5EF4-FFF2-40B4-BE49-F238E27FC236}">
                <a16:creationId xmlns:a16="http://schemas.microsoft.com/office/drawing/2014/main" xmlns="" id="{7BFAEBDB-D5B8-43B2-BC94-21F91097FCA5}"/>
              </a:ext>
            </a:extLst>
          </p:cNvPr>
          <p:cNvSpPr txBox="1"/>
          <p:nvPr/>
        </p:nvSpPr>
        <p:spPr>
          <a:xfrm>
            <a:off x="2954867" y="3068296"/>
            <a:ext cx="6096000" cy="907749"/>
          </a:xfrm>
          <a:prstGeom prst="rect">
            <a:avLst/>
          </a:prstGeom>
          <a:noFill/>
        </p:spPr>
        <p:txBody>
          <a:bodyPr wrap="square">
            <a:spAutoFit/>
          </a:bodyPr>
          <a:lstStyle/>
          <a:p>
            <a:pPr marL="0" marR="0">
              <a:lnSpc>
                <a:spcPct val="115000"/>
              </a:lnSpc>
              <a:spcBef>
                <a:spcPts val="0"/>
              </a:spcBef>
              <a:spcAft>
                <a:spcPts val="1000"/>
              </a:spcAft>
            </a:pPr>
            <a:r>
              <a:rPr lang="en-US" sz="2400" b="1" spc="-50" dirty="0">
                <a:solidFill>
                  <a:srgbClr val="FFC000"/>
                </a:solidFill>
                <a:effectLst/>
                <a:latin typeface="Times New Roman" panose="02020603050405020304" pitchFamily="18" charset="0"/>
                <a:ea typeface="Times New Roman" panose="02020603050405020304" pitchFamily="18" charset="0"/>
                <a:cs typeface="Times New Roman" panose="02020603050405020304" pitchFamily="18" charset="0"/>
              </a:rPr>
              <a:t>Estimated cancer mortality, all cancers, both sexes</a:t>
            </a:r>
            <a:endParaRPr lang="en-US" sz="16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xmlns="" id="{47AE7B60-80D0-4787-9703-ACAFBA4F02A9}"/>
              </a:ext>
            </a:extLst>
          </p:cNvPr>
          <p:cNvGraphicFramePr>
            <a:graphicFrameLocks noGrp="1"/>
          </p:cNvGraphicFramePr>
          <p:nvPr>
            <p:extLst>
              <p:ext uri="{D42A27DB-BD31-4B8C-83A1-F6EECF244321}">
                <p14:modId xmlns:p14="http://schemas.microsoft.com/office/powerpoint/2010/main" val="2947948877"/>
              </p:ext>
            </p:extLst>
          </p:nvPr>
        </p:nvGraphicFramePr>
        <p:xfrm>
          <a:off x="2150534" y="3593624"/>
          <a:ext cx="7052733" cy="1611950"/>
        </p:xfrm>
        <a:graphic>
          <a:graphicData uri="http://schemas.openxmlformats.org/drawingml/2006/table">
            <a:tbl>
              <a:tblPr firstRow="1" firstCol="1" bandRow="1">
                <a:tableStyleId>{5C22544A-7EE6-4342-B048-85BDC9FD1C3A}</a:tableStyleId>
              </a:tblPr>
              <a:tblGrid>
                <a:gridCol w="2350911">
                  <a:extLst>
                    <a:ext uri="{9D8B030D-6E8A-4147-A177-3AD203B41FA5}">
                      <a16:colId xmlns:a16="http://schemas.microsoft.com/office/drawing/2014/main" xmlns="" val="3600125477"/>
                    </a:ext>
                  </a:extLst>
                </a:gridCol>
                <a:gridCol w="2350911">
                  <a:extLst>
                    <a:ext uri="{9D8B030D-6E8A-4147-A177-3AD203B41FA5}">
                      <a16:colId xmlns:a16="http://schemas.microsoft.com/office/drawing/2014/main" xmlns="" val="2467695838"/>
                    </a:ext>
                  </a:extLst>
                </a:gridCol>
                <a:gridCol w="2350911">
                  <a:extLst>
                    <a:ext uri="{9D8B030D-6E8A-4147-A177-3AD203B41FA5}">
                      <a16:colId xmlns:a16="http://schemas.microsoft.com/office/drawing/2014/main" xmlns="" val="2976118693"/>
                    </a:ext>
                  </a:extLst>
                </a:gridCol>
              </a:tblGrid>
              <a:tr h="165534">
                <a:tc>
                  <a:txBody>
                    <a:bodyPr/>
                    <a:lstStyle/>
                    <a:p>
                      <a:pPr marL="0" marR="0">
                        <a:lnSpc>
                          <a:spcPct val="115000"/>
                        </a:lnSpc>
                        <a:spcBef>
                          <a:spcPts val="0"/>
                        </a:spcBef>
                        <a:spcAft>
                          <a:spcPts val="0"/>
                        </a:spcAft>
                      </a:pPr>
                      <a:r>
                        <a:rPr lang="en-US" sz="2000" spc="-10" dirty="0">
                          <a:effectLst/>
                          <a:latin typeface="Times New Roman" panose="02020603050405020304" pitchFamily="18" charset="0"/>
                          <a:cs typeface="Times New Roman" panose="02020603050405020304" pitchFamily="18" charset="0"/>
                        </a:rPr>
                        <a:t>Population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Number</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ASR/100,000</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775150043"/>
                  </a:ext>
                </a:extLst>
              </a:tr>
              <a:tr h="165534">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Very high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3,478,767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98.7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563991538"/>
                  </a:ext>
                </a:extLst>
              </a:tr>
              <a:tr h="165534">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High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4,521,833</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113.7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70838579"/>
                  </a:ext>
                </a:extLst>
              </a:tr>
              <a:tr h="165534">
                <a:tc>
                  <a:txBody>
                    <a:bodyPr/>
                    <a:lstStyle/>
                    <a:p>
                      <a:pPr marL="0" marR="0">
                        <a:lnSpc>
                          <a:spcPct val="115000"/>
                        </a:lnSpc>
                        <a:spcBef>
                          <a:spcPts val="0"/>
                        </a:spcBef>
                        <a:spcAft>
                          <a:spcPts val="0"/>
                        </a:spcAft>
                      </a:pPr>
                      <a:r>
                        <a:rPr lang="en-US" sz="2000" spc="-10">
                          <a:effectLst/>
                          <a:latin typeface="Times New Roman" panose="02020603050405020304" pitchFamily="18" charset="0"/>
                          <a:cs typeface="Times New Roman" panose="02020603050405020304" pitchFamily="18" charset="0"/>
                        </a:rPr>
                        <a:t>Medium HDI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a:effectLst/>
                          <a:latin typeface="Times New Roman" panose="02020603050405020304" pitchFamily="18" charset="0"/>
                          <a:cs typeface="Times New Roman" panose="02020603050405020304" pitchFamily="18" charset="0"/>
                        </a:rPr>
                        <a:t>1,513,219</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71.5</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050441082"/>
                  </a:ext>
                </a:extLst>
              </a:tr>
              <a:tr h="165534">
                <a:tc>
                  <a:txBody>
                    <a:bodyPr/>
                    <a:lstStyle/>
                    <a:p>
                      <a:pPr marL="0" marR="0">
                        <a:lnSpc>
                          <a:spcPct val="115000"/>
                        </a:lnSpc>
                        <a:spcBef>
                          <a:spcPts val="0"/>
                        </a:spcBef>
                        <a:spcAft>
                          <a:spcPts val="0"/>
                        </a:spcAft>
                      </a:pPr>
                      <a:r>
                        <a:rPr lang="en-US" sz="2000" spc="-10" dirty="0">
                          <a:effectLst/>
                          <a:latin typeface="Times New Roman" panose="02020603050405020304" pitchFamily="18" charset="0"/>
                          <a:cs typeface="Times New Roman" panose="02020603050405020304" pitchFamily="18" charset="0"/>
                        </a:rPr>
                        <a:t>Low HDI</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a:effectLst/>
                          <a:latin typeface="Times New Roman" panose="02020603050405020304" pitchFamily="18" charset="0"/>
                          <a:cs typeface="Times New Roman" panose="02020603050405020304" pitchFamily="18" charset="0"/>
                        </a:rPr>
                        <a:t>439,852</a:t>
                      </a:r>
                      <a:endParaRPr lang="en-US" sz="20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2000" b="1" spc="-10" dirty="0">
                          <a:effectLst/>
                          <a:latin typeface="Times New Roman" panose="02020603050405020304" pitchFamily="18" charset="0"/>
                          <a:cs typeface="Times New Roman" panose="02020603050405020304" pitchFamily="18" charset="0"/>
                        </a:rPr>
                        <a:t>82.7</a:t>
                      </a:r>
                      <a:endParaRPr lang="en-US"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644888513"/>
                  </a:ext>
                </a:extLst>
              </a:tr>
            </a:tbl>
          </a:graphicData>
        </a:graphic>
      </p:graphicFrame>
    </p:spTree>
    <p:extLst>
      <p:ext uri="{BB962C8B-B14F-4D97-AF65-F5344CB8AC3E}">
        <p14:creationId xmlns:p14="http://schemas.microsoft.com/office/powerpoint/2010/main" val="2063207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9AC2B9-C4F5-4831-84FE-D40D583AFA82}"/>
              </a:ext>
            </a:extLst>
          </p:cNvPr>
          <p:cNvSpPr>
            <a:spLocks noGrp="1"/>
          </p:cNvSpPr>
          <p:nvPr>
            <p:ph type="title"/>
          </p:nvPr>
        </p:nvSpPr>
        <p:spPr>
          <a:xfrm>
            <a:off x="849311" y="300318"/>
            <a:ext cx="9404723" cy="1400530"/>
          </a:xfrm>
        </p:spPr>
        <p:txBody>
          <a:bodyPr/>
          <a:lstStyle/>
          <a:p>
            <a:pPr algn="ctr"/>
            <a:r>
              <a:rPr lang="en-US" sz="36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data by country</a:t>
            </a:r>
            <a:r>
              <a:rPr lang="en-US" sz="6600" dirty="0">
                <a:effectLst/>
                <a:latin typeface="Calibri" panose="020F0502020204030204" pitchFamily="34" charset="0"/>
                <a:ea typeface="Calibri" panose="020F0502020204030204" pitchFamily="34" charset="0"/>
                <a:cs typeface="Times New Roman" panose="02020603050405020304" pitchFamily="18" charset="0"/>
              </a:rPr>
              <a:t/>
            </a:r>
            <a:br>
              <a:rPr lang="en-US" sz="6600" dirty="0">
                <a:effectLst/>
                <a:latin typeface="Calibri" panose="020F0502020204030204" pitchFamily="34" charset="0"/>
                <a:ea typeface="Calibri" panose="020F0502020204030204" pitchFamily="34" charset="0"/>
                <a:cs typeface="Times New Roman" panose="02020603050405020304" pitchFamily="18" charset="0"/>
              </a:rPr>
            </a:br>
            <a:endParaRPr lang="en-US" sz="6000" dirty="0"/>
          </a:p>
        </p:txBody>
      </p:sp>
      <p:sp>
        <p:nvSpPr>
          <p:cNvPr id="3" name="Content Placeholder 2">
            <a:extLst>
              <a:ext uri="{FF2B5EF4-FFF2-40B4-BE49-F238E27FC236}">
                <a16:creationId xmlns:a16="http://schemas.microsoft.com/office/drawing/2014/main" xmlns="" id="{6FD3AD7C-3177-4B3C-A470-4BEB2933522F}"/>
              </a:ext>
            </a:extLst>
          </p:cNvPr>
          <p:cNvSpPr>
            <a:spLocks noGrp="1"/>
          </p:cNvSpPr>
          <p:nvPr>
            <p:ph idx="1"/>
          </p:nvPr>
        </p:nvSpPr>
        <p:spPr>
          <a:xfrm>
            <a:off x="368300" y="1447800"/>
            <a:ext cx="11569700" cy="4800599"/>
          </a:xfrm>
        </p:spPr>
        <p:txBody>
          <a:bodyPr>
            <a:noAutofit/>
          </a:bodyPr>
          <a:lstStyle/>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Globally, 18,094,716 million cases of cancer were diagnosed in 2020. </a:t>
            </a:r>
            <a:endParaRPr lang="sr-Latn-R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age-</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rate for all cancers (excluding non-melanoma skin cancer) for men and women combined was 190 per 100,000 in 2020. </a:t>
            </a:r>
            <a:endParaRPr lang="sr-Latn-R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rate was higher for men (206.9 per 100,000) than women (178.1 per 100,000).</a:t>
            </a:r>
          </a:p>
          <a:p>
            <a:pPr marL="0" marR="0" indent="0">
              <a:lnSpc>
                <a:spcPct val="115000"/>
              </a:lnSpc>
              <a:spcBef>
                <a:spcPts val="0"/>
              </a:spcBef>
              <a:spcAft>
                <a:spcPts val="1000"/>
              </a:spcAft>
              <a:buNone/>
            </a:pPr>
            <a:r>
              <a:rPr lang="en-US" sz="24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both sexes</a:t>
            </a: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highest cancer rate for men and women combined was in Denmark at 334.9 people per 100,000.</a:t>
            </a: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age-</a:t>
            </a:r>
            <a:r>
              <a:rPr lang="en-US" sz="2400" dirty="0" err="1">
                <a:effectLst/>
                <a:latin typeface="Times New Roman" panose="02020603050405020304" pitchFamily="18" charset="0"/>
                <a:ea typeface="Calibri" panose="020F0502020204030204" pitchFamily="34" charset="0"/>
                <a:cs typeface="Times New Roman" panose="02020603050405020304" pitchFamily="18" charset="0"/>
              </a:rPr>
              <a:t>standardised</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rate was at least 300 per 100,000 for 10 countries: Denmark, Ireland, Belgium, Hungary, France, The Netherlands, Australia, Norway, France (New Caledonia) and Slovenia.</a:t>
            </a:r>
          </a:p>
          <a:p>
            <a:endParaRPr lang="en-US" sz="2800" dirty="0"/>
          </a:p>
        </p:txBody>
      </p:sp>
    </p:spTree>
    <p:extLst>
      <p:ext uri="{BB962C8B-B14F-4D97-AF65-F5344CB8AC3E}">
        <p14:creationId xmlns:p14="http://schemas.microsoft.com/office/powerpoint/2010/main" val="4020402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8AED531A-D3FC-4057-9A1B-2F58173CEE35}"/>
              </a:ext>
            </a:extLst>
          </p:cNvPr>
          <p:cNvGraphicFramePr>
            <a:graphicFrameLocks noGrp="1"/>
          </p:cNvGraphicFramePr>
          <p:nvPr>
            <p:extLst>
              <p:ext uri="{D42A27DB-BD31-4B8C-83A1-F6EECF244321}">
                <p14:modId xmlns:p14="http://schemas.microsoft.com/office/powerpoint/2010/main" val="3230488106"/>
              </p:ext>
            </p:extLst>
          </p:nvPr>
        </p:nvGraphicFramePr>
        <p:xfrm>
          <a:off x="2175933" y="131233"/>
          <a:ext cx="6849534" cy="6581873"/>
        </p:xfrm>
        <a:graphic>
          <a:graphicData uri="http://schemas.openxmlformats.org/drawingml/2006/table">
            <a:tbl>
              <a:tblPr firstRow="1" firstCol="1" bandRow="1">
                <a:tableStyleId>{5C22544A-7EE6-4342-B048-85BDC9FD1C3A}</a:tableStyleId>
              </a:tblPr>
              <a:tblGrid>
                <a:gridCol w="2843846">
                  <a:extLst>
                    <a:ext uri="{9D8B030D-6E8A-4147-A177-3AD203B41FA5}">
                      <a16:colId xmlns:a16="http://schemas.microsoft.com/office/drawing/2014/main" xmlns="" val="1199454246"/>
                    </a:ext>
                  </a:extLst>
                </a:gridCol>
                <a:gridCol w="1876830">
                  <a:extLst>
                    <a:ext uri="{9D8B030D-6E8A-4147-A177-3AD203B41FA5}">
                      <a16:colId xmlns:a16="http://schemas.microsoft.com/office/drawing/2014/main" xmlns="" val="3725646649"/>
                    </a:ext>
                  </a:extLst>
                </a:gridCol>
                <a:gridCol w="2128858">
                  <a:extLst>
                    <a:ext uri="{9D8B030D-6E8A-4147-A177-3AD203B41FA5}">
                      <a16:colId xmlns:a16="http://schemas.microsoft.com/office/drawing/2014/main" xmlns="" val="1251793188"/>
                    </a:ext>
                  </a:extLst>
                </a:gridCol>
              </a:tblGrid>
              <a:tr h="391385">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Both sexes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Number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ASR/100,000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3094253544"/>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World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18,094,716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190.0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13147077"/>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Denmark</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39,996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334.9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908018423"/>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Ireland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27,067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326.6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023626307"/>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Belgium</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74,162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322.8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004281309"/>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Hungary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62,399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321.6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041148537"/>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France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422,828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320.1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554507202"/>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The Netherlands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114,601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315.1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41558942"/>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Australia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141,182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312.3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726434578"/>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Norway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32,655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312.3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782203443"/>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France, New Caledonia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1,147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306.4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858256257"/>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Slovenia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13,572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300.2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795110134"/>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US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1,756,921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297.3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28357368"/>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UK</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409,228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296.1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75359118"/>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Latvia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12,051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296.1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3261318520"/>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New Zealand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25,663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295.3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004655698"/>
                  </a:ext>
                </a:extLst>
              </a:tr>
              <a:tr h="245101">
                <a:tc>
                  <a:txBody>
                    <a:bodyPr/>
                    <a:lstStyle/>
                    <a:p>
                      <a:pPr marL="0" marR="0">
                        <a:lnSpc>
                          <a:spcPct val="115000"/>
                        </a:lnSpc>
                        <a:spcBef>
                          <a:spcPts val="0"/>
                        </a:spcBef>
                        <a:spcAft>
                          <a:spcPts val="1000"/>
                        </a:spcAft>
                      </a:pPr>
                      <a:r>
                        <a:rPr lang="en-US" sz="1600">
                          <a:effectLst/>
                          <a:highlight>
                            <a:srgbClr val="FF00FF"/>
                          </a:highlight>
                          <a:latin typeface="Times New Roman" panose="02020603050405020304" pitchFamily="18" charset="0"/>
                          <a:cs typeface="Times New Roman" panose="02020603050405020304" pitchFamily="18" charset="0"/>
                        </a:rPr>
                        <a:t>Serbia</a:t>
                      </a:r>
                      <a:endParaRPr lang="en-US" sz="16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highlight>
                            <a:srgbClr val="FF00FF"/>
                          </a:highlight>
                          <a:latin typeface="Times New Roman" panose="02020603050405020304" pitchFamily="18" charset="0"/>
                          <a:cs typeface="Times New Roman" panose="02020603050405020304" pitchFamily="18" charset="0"/>
                        </a:rPr>
                        <a:t>47,342</a:t>
                      </a:r>
                      <a:endParaRPr lang="en-US" sz="16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highlight>
                            <a:srgbClr val="FF00FF"/>
                          </a:highlight>
                          <a:latin typeface="Times New Roman" panose="02020603050405020304" pitchFamily="18" charset="0"/>
                          <a:cs typeface="Times New Roman" panose="02020603050405020304" pitchFamily="18" charset="0"/>
                        </a:rPr>
                        <a:t>291.6</a:t>
                      </a:r>
                      <a:endParaRPr lang="en-US" sz="16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986196795"/>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Slovakia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29,480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290.4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192382953"/>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Lithuania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16,561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287.5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230646679"/>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Canada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212,719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287.4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762930041"/>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Croatia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25,001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284.1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951835485"/>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Japan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1,017,282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282.9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3732339144"/>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Germany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538,140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281.9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14665903"/>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Czechia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63,365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281.2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238110543"/>
                  </a:ext>
                </a:extLst>
              </a:tr>
              <a:tr h="245101">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Italy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382,670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278.3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665994203"/>
                  </a:ext>
                </a:extLst>
              </a:tr>
            </a:tbl>
          </a:graphicData>
        </a:graphic>
      </p:graphicFrame>
    </p:spTree>
    <p:extLst>
      <p:ext uri="{BB962C8B-B14F-4D97-AF65-F5344CB8AC3E}">
        <p14:creationId xmlns:p14="http://schemas.microsoft.com/office/powerpoint/2010/main" val="2922573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xmlns="" id="{5A339AA2-2E7A-4928-A841-B56AE810851A}"/>
              </a:ext>
            </a:extLst>
          </p:cNvPr>
          <p:cNvGraphicFramePr>
            <a:graphicFrameLocks noGrp="1"/>
          </p:cNvGraphicFramePr>
          <p:nvPr>
            <p:extLst>
              <p:ext uri="{D42A27DB-BD31-4B8C-83A1-F6EECF244321}">
                <p14:modId xmlns:p14="http://schemas.microsoft.com/office/powerpoint/2010/main" val="583127833"/>
              </p:ext>
            </p:extLst>
          </p:nvPr>
        </p:nvGraphicFramePr>
        <p:xfrm>
          <a:off x="2192867" y="592667"/>
          <a:ext cx="6815667" cy="6190488"/>
        </p:xfrm>
        <a:graphic>
          <a:graphicData uri="http://schemas.openxmlformats.org/drawingml/2006/table">
            <a:tbl>
              <a:tblPr firstRow="1" firstCol="1" bandRow="1">
                <a:tableStyleId>{5C22544A-7EE6-4342-B048-85BDC9FD1C3A}</a:tableStyleId>
              </a:tblPr>
              <a:tblGrid>
                <a:gridCol w="2897588">
                  <a:extLst>
                    <a:ext uri="{9D8B030D-6E8A-4147-A177-3AD203B41FA5}">
                      <a16:colId xmlns:a16="http://schemas.microsoft.com/office/drawing/2014/main" xmlns="" val="3036768248"/>
                    </a:ext>
                  </a:extLst>
                </a:gridCol>
                <a:gridCol w="1835782">
                  <a:extLst>
                    <a:ext uri="{9D8B030D-6E8A-4147-A177-3AD203B41FA5}">
                      <a16:colId xmlns:a16="http://schemas.microsoft.com/office/drawing/2014/main" xmlns="" val="882516431"/>
                    </a:ext>
                  </a:extLst>
                </a:gridCol>
                <a:gridCol w="2082297">
                  <a:extLst>
                    <a:ext uri="{9D8B030D-6E8A-4147-A177-3AD203B41FA5}">
                      <a16:colId xmlns:a16="http://schemas.microsoft.com/office/drawing/2014/main" xmlns="" val="253298445"/>
                    </a:ext>
                  </a:extLst>
                </a:gridCol>
              </a:tblGrid>
              <a:tr h="235655">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Estonia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7,706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274.2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697119779"/>
                  </a:ext>
                </a:extLst>
              </a:tr>
              <a:tr h="235655">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Sweden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56,889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271.0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915674347"/>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Switzerland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47,711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268.2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180296605"/>
                  </a:ext>
                </a:extLst>
              </a:tr>
              <a:tr h="235655">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Spain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260,455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264.6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737980790"/>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Luxembourg</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2,957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264.6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480634386"/>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Finland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33,607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260.9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155822590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Montenegro</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2,806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260.6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165197465"/>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Poland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196,440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260.4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135170911"/>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Greece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62,577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260.4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182525586"/>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Uruguay</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14,845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257.8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681996580"/>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Romania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95,276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255.9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409136873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Portugal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57,742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255.0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38978477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Iceland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1,577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252.0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137300605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France, Guadeloupe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2,043</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249.6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317796393"/>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Cyprus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4,989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248.0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134234551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Belarus</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40,531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246.9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547581261"/>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Austria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44,294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241.6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408955662"/>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French Polynesia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861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240.4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205904693"/>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South Korea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226,918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239.9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844688236"/>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France, Martinique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2,069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239.6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146688640"/>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Israel</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28,499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239.4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200343907"/>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Bulgaria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34,741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238.5</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207682734"/>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Malta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2,392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238.0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3184500445"/>
                  </a:ext>
                </a:extLst>
              </a:tr>
              <a:tr h="235655">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Samoa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374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236.4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9939" marR="59939" marT="0" marB="0"/>
                </a:tc>
                <a:extLst>
                  <a:ext uri="{0D108BD9-81ED-4DB2-BD59-A6C34878D82A}">
                    <a16:rowId xmlns:a16="http://schemas.microsoft.com/office/drawing/2014/main" xmlns="" val="4045038022"/>
                  </a:ext>
                </a:extLst>
              </a:tr>
            </a:tbl>
          </a:graphicData>
        </a:graphic>
      </p:graphicFrame>
      <p:graphicFrame>
        <p:nvGraphicFramePr>
          <p:cNvPr id="5" name="Table 4">
            <a:extLst>
              <a:ext uri="{FF2B5EF4-FFF2-40B4-BE49-F238E27FC236}">
                <a16:creationId xmlns:a16="http://schemas.microsoft.com/office/drawing/2014/main" xmlns="" id="{E2E2C661-100D-4E7E-A71E-D74A867C0FFA}"/>
              </a:ext>
            </a:extLst>
          </p:cNvPr>
          <p:cNvGraphicFramePr>
            <a:graphicFrameLocks noGrp="1"/>
          </p:cNvGraphicFramePr>
          <p:nvPr>
            <p:extLst>
              <p:ext uri="{D42A27DB-BD31-4B8C-83A1-F6EECF244321}">
                <p14:modId xmlns:p14="http://schemas.microsoft.com/office/powerpoint/2010/main" val="725386146"/>
              </p:ext>
            </p:extLst>
          </p:nvPr>
        </p:nvGraphicFramePr>
        <p:xfrm>
          <a:off x="2192867" y="334730"/>
          <a:ext cx="6815667" cy="257937"/>
        </p:xfrm>
        <a:graphic>
          <a:graphicData uri="http://schemas.openxmlformats.org/drawingml/2006/table">
            <a:tbl>
              <a:tblPr firstRow="1" firstCol="1" bandRow="1">
                <a:tableStyleId>{5C22544A-7EE6-4342-B048-85BDC9FD1C3A}</a:tableStyleId>
              </a:tblPr>
              <a:tblGrid>
                <a:gridCol w="2878667">
                  <a:extLst>
                    <a:ext uri="{9D8B030D-6E8A-4147-A177-3AD203B41FA5}">
                      <a16:colId xmlns:a16="http://schemas.microsoft.com/office/drawing/2014/main" xmlns="" val="1437002403"/>
                    </a:ext>
                  </a:extLst>
                </a:gridCol>
                <a:gridCol w="1854200">
                  <a:extLst>
                    <a:ext uri="{9D8B030D-6E8A-4147-A177-3AD203B41FA5}">
                      <a16:colId xmlns:a16="http://schemas.microsoft.com/office/drawing/2014/main" xmlns="" val="383985289"/>
                    </a:ext>
                  </a:extLst>
                </a:gridCol>
                <a:gridCol w="2082800">
                  <a:extLst>
                    <a:ext uri="{9D8B030D-6E8A-4147-A177-3AD203B41FA5}">
                      <a16:colId xmlns:a16="http://schemas.microsoft.com/office/drawing/2014/main" xmlns="" val="972716110"/>
                    </a:ext>
                  </a:extLst>
                </a:gridCol>
              </a:tblGrid>
              <a:tr h="217818">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Both sexes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Number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ASR/100,000</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6200" marR="56200" marT="0" marB="0"/>
                </a:tc>
                <a:extLst>
                  <a:ext uri="{0D108BD9-81ED-4DB2-BD59-A6C34878D82A}">
                    <a16:rowId xmlns:a16="http://schemas.microsoft.com/office/drawing/2014/main" xmlns="" val="3753467949"/>
                  </a:ext>
                </a:extLst>
              </a:tr>
            </a:tbl>
          </a:graphicData>
        </a:graphic>
      </p:graphicFrame>
    </p:spTree>
    <p:extLst>
      <p:ext uri="{BB962C8B-B14F-4D97-AF65-F5344CB8AC3E}">
        <p14:creationId xmlns:p14="http://schemas.microsoft.com/office/powerpoint/2010/main" val="816813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09434F-8CBC-4455-9CCB-88FC84698835}"/>
              </a:ext>
            </a:extLst>
          </p:cNvPr>
          <p:cNvSpPr>
            <a:spLocks noGrp="1"/>
          </p:cNvSpPr>
          <p:nvPr>
            <p:ph type="title"/>
          </p:nvPr>
        </p:nvSpPr>
        <p:spPr>
          <a:xfrm>
            <a:off x="671511" y="171891"/>
            <a:ext cx="9404723" cy="1400530"/>
          </a:xfrm>
        </p:spPr>
        <p:txBody>
          <a:bodyPr/>
          <a:lstStyle/>
          <a:p>
            <a:pPr algn="ctr"/>
            <a:r>
              <a:rPr lang="en-US" sz="36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incidence in men</a:t>
            </a:r>
            <a:r>
              <a:rPr lang="en-US" sz="6000" dirty="0">
                <a:effectLst/>
                <a:latin typeface="Calibri" panose="020F0502020204030204" pitchFamily="34" charset="0"/>
                <a:ea typeface="Calibri" panose="020F0502020204030204" pitchFamily="34" charset="0"/>
                <a:cs typeface="Times New Roman" panose="02020603050405020304" pitchFamily="18" charset="0"/>
              </a:rPr>
              <a:t/>
            </a:r>
            <a:br>
              <a:rPr lang="en-US" sz="6000" dirty="0">
                <a:effectLst/>
                <a:latin typeface="Calibri" panose="020F0502020204030204" pitchFamily="34" charset="0"/>
                <a:ea typeface="Calibri" panose="020F0502020204030204" pitchFamily="34" charset="0"/>
                <a:cs typeface="Times New Roman" panose="02020603050405020304" pitchFamily="18" charset="0"/>
              </a:rPr>
            </a:br>
            <a:endParaRPr lang="en-US" sz="5400" dirty="0"/>
          </a:p>
        </p:txBody>
      </p:sp>
      <p:sp>
        <p:nvSpPr>
          <p:cNvPr id="3" name="Content Placeholder 2">
            <a:extLst>
              <a:ext uri="{FF2B5EF4-FFF2-40B4-BE49-F238E27FC236}">
                <a16:creationId xmlns:a16="http://schemas.microsoft.com/office/drawing/2014/main" xmlns="" id="{C294EA01-23B4-4A8F-8ED8-8EEABD93B0D4}"/>
              </a:ext>
            </a:extLst>
          </p:cNvPr>
          <p:cNvSpPr>
            <a:spLocks noGrp="1"/>
          </p:cNvSpPr>
          <p:nvPr>
            <p:ph idx="1"/>
          </p:nvPr>
        </p:nvSpPr>
        <p:spPr>
          <a:xfrm>
            <a:off x="279401" y="711200"/>
            <a:ext cx="5219700" cy="4902199"/>
          </a:xfrm>
        </p:spPr>
        <p:txBody>
          <a:bodyPr>
            <a:normAutofit/>
          </a:bodyPr>
          <a:lstStyle/>
          <a:p>
            <a:r>
              <a:rPr lang="en-US"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cancer rate was found in Hungary at 371 men per 100,000.</a:t>
            </a:r>
            <a:endParaRPr lang="sr-Latn-RS" spc="-1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350 per 100,000 in 8 countries: Hungary, Latvia, France, Lithuania, Slovakia, Slovenia, </a:t>
            </a:r>
            <a:r>
              <a:rPr lang="en-US" spc="-10" dirty="0" smtClean="0">
                <a:effectLst/>
                <a:latin typeface="Times New Roman" panose="02020603050405020304" pitchFamily="18" charset="0"/>
                <a:ea typeface="Times New Roman" panose="02020603050405020304" pitchFamily="18" charset="0"/>
                <a:cs typeface="Times New Roman" panose="02020603050405020304" pitchFamily="18" charset="0"/>
              </a:rPr>
              <a:t>Estonia </a:t>
            </a:r>
            <a:r>
              <a:rPr lang="en-US" spc="-10" dirty="0">
                <a:effectLst/>
                <a:latin typeface="Times New Roman" panose="02020603050405020304" pitchFamily="18" charset="0"/>
                <a:ea typeface="Times New Roman" panose="02020603050405020304" pitchFamily="18" charset="0"/>
                <a:cs typeface="Times New Roman" panose="02020603050405020304" pitchFamily="18" charset="0"/>
              </a:rPr>
              <a:t>and Ireland.</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dirty="0"/>
          </a:p>
        </p:txBody>
      </p:sp>
      <p:graphicFrame>
        <p:nvGraphicFramePr>
          <p:cNvPr id="5" name="Table 4">
            <a:extLst>
              <a:ext uri="{FF2B5EF4-FFF2-40B4-BE49-F238E27FC236}">
                <a16:creationId xmlns:a16="http://schemas.microsoft.com/office/drawing/2014/main" xmlns="" id="{858700B6-16E2-47C0-B18B-E904CF3B0FC4}"/>
              </a:ext>
            </a:extLst>
          </p:cNvPr>
          <p:cNvGraphicFramePr>
            <a:graphicFrameLocks noGrp="1"/>
          </p:cNvGraphicFramePr>
          <p:nvPr>
            <p:extLst>
              <p:ext uri="{D42A27DB-BD31-4B8C-83A1-F6EECF244321}">
                <p14:modId xmlns:p14="http://schemas.microsoft.com/office/powerpoint/2010/main" val="100529395"/>
              </p:ext>
            </p:extLst>
          </p:nvPr>
        </p:nvGraphicFramePr>
        <p:xfrm>
          <a:off x="5676900" y="872156"/>
          <a:ext cx="6311900" cy="5787715"/>
        </p:xfrm>
        <a:graphic>
          <a:graphicData uri="http://schemas.openxmlformats.org/drawingml/2006/table">
            <a:tbl>
              <a:tblPr firstRow="1" firstCol="1" bandRow="1">
                <a:tableStyleId>{5C22544A-7EE6-4342-B048-85BDC9FD1C3A}</a:tableStyleId>
              </a:tblPr>
              <a:tblGrid>
                <a:gridCol w="2626632">
                  <a:extLst>
                    <a:ext uri="{9D8B030D-6E8A-4147-A177-3AD203B41FA5}">
                      <a16:colId xmlns:a16="http://schemas.microsoft.com/office/drawing/2014/main" xmlns="" val="1671914235"/>
                    </a:ext>
                  </a:extLst>
                </a:gridCol>
                <a:gridCol w="1915721">
                  <a:extLst>
                    <a:ext uri="{9D8B030D-6E8A-4147-A177-3AD203B41FA5}">
                      <a16:colId xmlns:a16="http://schemas.microsoft.com/office/drawing/2014/main" xmlns="" val="1575328406"/>
                    </a:ext>
                  </a:extLst>
                </a:gridCol>
                <a:gridCol w="1769547">
                  <a:extLst>
                    <a:ext uri="{9D8B030D-6E8A-4147-A177-3AD203B41FA5}">
                      <a16:colId xmlns:a16="http://schemas.microsoft.com/office/drawing/2014/main" xmlns="" val="2427454458"/>
                    </a:ext>
                  </a:extLst>
                </a:gridCol>
              </a:tblGrid>
              <a:tr h="371038">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Men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Number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ASR/ 100,000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3094209017"/>
                  </a:ext>
                </a:extLst>
              </a:tr>
              <a:tr h="206497">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World</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9,342,957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206.9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336882854"/>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Hungary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31,496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371.0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490643822"/>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Latvia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6,085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370.4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92746132"/>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France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233,162</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366.5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2717155388"/>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Lithuania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8,408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356.4</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318716804"/>
                  </a:ext>
                </a:extLst>
              </a:tr>
              <a:tr h="206497">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Slovakia</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15,971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354.7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4017153838"/>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Slovenia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7,698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354.3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979920103"/>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Estonia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4,074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350.2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546833493"/>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Ireland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14,378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350.1</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329335954"/>
                  </a:ext>
                </a:extLst>
              </a:tr>
              <a:tr h="206497">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Denmark</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20,729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345.9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2503960401"/>
                  </a:ext>
                </a:extLst>
              </a:tr>
              <a:tr h="206497">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Belgium</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39,496</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344.7</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133911169"/>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France, New Caledonia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620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344.2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3099255056"/>
                  </a:ext>
                </a:extLst>
              </a:tr>
              <a:tr h="206497">
                <a:tc>
                  <a:txBody>
                    <a:bodyPr/>
                    <a:lstStyle/>
                    <a:p>
                      <a:pPr marL="0" marR="0">
                        <a:lnSpc>
                          <a:spcPct val="115000"/>
                        </a:lnSpc>
                        <a:spcBef>
                          <a:spcPts val="0"/>
                        </a:spcBef>
                        <a:spcAft>
                          <a:spcPts val="1000"/>
                        </a:spcAft>
                      </a:pPr>
                      <a:r>
                        <a:rPr lang="en-US" sz="1600">
                          <a:effectLst/>
                          <a:latin typeface="Times New Roman" panose="02020603050405020304" pitchFamily="18" charset="0"/>
                          <a:cs typeface="Times New Roman" panose="02020603050405020304" pitchFamily="18" charset="0"/>
                        </a:rPr>
                        <a:t>France, Guadeloupe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1,288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338.1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2658152517"/>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Norway</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17,693</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335.9</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411542417"/>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Croatia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13,499</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334.8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3710199127"/>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The Netherlands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61,755</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332.8</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798442222"/>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Australia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74,700</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330.6</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30143392"/>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Czechia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34,398</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325.4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2799810300"/>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Japan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592,752</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325.1</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3142767647"/>
                  </a:ext>
                </a:extLst>
              </a:tr>
              <a:tr h="206497">
                <a:tc>
                  <a:txBody>
                    <a:bodyPr/>
                    <a:lstStyle/>
                    <a:p>
                      <a:pPr marL="0" marR="0">
                        <a:lnSpc>
                          <a:spcPct val="115000"/>
                        </a:lnSpc>
                        <a:spcBef>
                          <a:spcPts val="0"/>
                        </a:spcBef>
                        <a:spcAft>
                          <a:spcPts val="1000"/>
                        </a:spcAft>
                      </a:pPr>
                      <a:r>
                        <a:rPr lang="en-US" sz="1600" dirty="0">
                          <a:effectLst/>
                          <a:latin typeface="Times New Roman" panose="02020603050405020304" pitchFamily="18" charset="0"/>
                          <a:cs typeface="Times New Roman" panose="02020603050405020304" pitchFamily="18" charset="0"/>
                        </a:rPr>
                        <a:t>Belarus</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latin typeface="Times New Roman" panose="02020603050405020304" pitchFamily="18" charset="0"/>
                          <a:cs typeface="Times New Roman" panose="02020603050405020304" pitchFamily="18" charset="0"/>
                        </a:rPr>
                        <a:t>21,257</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latin typeface="Times New Roman" panose="02020603050405020304" pitchFamily="18" charset="0"/>
                          <a:cs typeface="Times New Roman" panose="02020603050405020304" pitchFamily="18" charset="0"/>
                        </a:rPr>
                        <a:t>316.4</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1380811007"/>
                  </a:ext>
                </a:extLst>
              </a:tr>
              <a:tr h="206497">
                <a:tc>
                  <a:txBody>
                    <a:bodyPr/>
                    <a:lstStyle/>
                    <a:p>
                      <a:pPr marL="0" marR="0">
                        <a:lnSpc>
                          <a:spcPct val="115000"/>
                        </a:lnSpc>
                        <a:spcBef>
                          <a:spcPts val="0"/>
                        </a:spcBef>
                        <a:spcAft>
                          <a:spcPts val="1000"/>
                        </a:spcAft>
                      </a:pPr>
                      <a:r>
                        <a:rPr lang="en-US" sz="1600" dirty="0">
                          <a:effectLst/>
                          <a:highlight>
                            <a:srgbClr val="FF00FF"/>
                          </a:highlight>
                          <a:latin typeface="Times New Roman" panose="02020603050405020304" pitchFamily="18" charset="0"/>
                          <a:cs typeface="Times New Roman" panose="02020603050405020304" pitchFamily="18" charset="0"/>
                        </a:rPr>
                        <a:t>Serbia</a:t>
                      </a:r>
                      <a:endParaRPr lang="en-US" sz="16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a:effectLst/>
                          <a:highlight>
                            <a:srgbClr val="FF00FF"/>
                          </a:highlight>
                          <a:latin typeface="Times New Roman" panose="02020603050405020304" pitchFamily="18" charset="0"/>
                          <a:cs typeface="Times New Roman" panose="02020603050405020304" pitchFamily="18" charset="0"/>
                        </a:rPr>
                        <a:t>24,435</a:t>
                      </a:r>
                      <a:endParaRPr lang="en-US" sz="16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tc>
                  <a:txBody>
                    <a:bodyPr/>
                    <a:lstStyle/>
                    <a:p>
                      <a:pPr marL="0" marR="0" algn="ctr">
                        <a:lnSpc>
                          <a:spcPct val="115000"/>
                        </a:lnSpc>
                        <a:spcBef>
                          <a:spcPts val="0"/>
                        </a:spcBef>
                        <a:spcAft>
                          <a:spcPts val="1000"/>
                        </a:spcAft>
                      </a:pPr>
                      <a:r>
                        <a:rPr lang="en-US" sz="1600" b="1" dirty="0">
                          <a:effectLst/>
                          <a:highlight>
                            <a:srgbClr val="FF00FF"/>
                          </a:highlight>
                          <a:latin typeface="Times New Roman" panose="02020603050405020304" pitchFamily="18" charset="0"/>
                          <a:cs typeface="Times New Roman" panose="02020603050405020304" pitchFamily="18" charset="0"/>
                        </a:rPr>
                        <a:t>314.2</a:t>
                      </a:r>
                      <a:endParaRPr lang="en-US" sz="16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3103" marR="63103" marT="0" marB="0"/>
                </a:tc>
                <a:extLst>
                  <a:ext uri="{0D108BD9-81ED-4DB2-BD59-A6C34878D82A}">
                    <a16:rowId xmlns:a16="http://schemas.microsoft.com/office/drawing/2014/main" xmlns="" val="682528932"/>
                  </a:ext>
                </a:extLst>
              </a:tr>
            </a:tbl>
          </a:graphicData>
        </a:graphic>
      </p:graphicFrame>
    </p:spTree>
    <p:extLst>
      <p:ext uri="{BB962C8B-B14F-4D97-AF65-F5344CB8AC3E}">
        <p14:creationId xmlns:p14="http://schemas.microsoft.com/office/powerpoint/2010/main" val="3416291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E0A3C91-8BDA-4678-8B33-38287D98ADF4}"/>
              </a:ext>
            </a:extLst>
          </p:cNvPr>
          <p:cNvSpPr>
            <a:spLocks noGrp="1"/>
          </p:cNvSpPr>
          <p:nvPr>
            <p:ph idx="1"/>
          </p:nvPr>
        </p:nvSpPr>
        <p:spPr>
          <a:xfrm>
            <a:off x="295058" y="187324"/>
            <a:ext cx="11681041" cy="5471821"/>
          </a:xfrm>
        </p:spPr>
        <p:txBody>
          <a:bodyPr>
            <a:noAutofit/>
          </a:bodyPr>
          <a:lstStyle/>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Cancer is a generic term for a large group of diseases that can affect any part of the body. Other terms used are malignant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tumours</a:t>
            </a:r>
            <a:r>
              <a:rPr lang="en-US" dirty="0">
                <a:effectLst/>
                <a:latin typeface="Times New Roman" panose="02020603050405020304" pitchFamily="18" charset="0"/>
                <a:ea typeface="Calibri" panose="020F0502020204030204" pitchFamily="34" charset="0"/>
                <a:cs typeface="Times New Roman" panose="02020603050405020304" pitchFamily="18" charset="0"/>
              </a:rPr>
              <a:t> and neoplasms. </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One defining feature of cancer is the rapid creation of abnormal cells that grow beyond their usual boundaries, and which can then invade adjoining parts of the body and spread to other organs; the latter process is referred to as metastasis. </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Cancer arises from the transformation of normal cells into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tumour</a:t>
            </a:r>
            <a:r>
              <a:rPr lang="en-US" dirty="0">
                <a:effectLst/>
                <a:latin typeface="Times New Roman" panose="02020603050405020304" pitchFamily="18" charset="0"/>
                <a:ea typeface="Calibri" panose="020F0502020204030204" pitchFamily="34" charset="0"/>
                <a:cs typeface="Times New Roman" panose="02020603050405020304" pitchFamily="18" charset="0"/>
              </a:rPr>
              <a:t> cells in a multi-stage process that generally progresses from a pre-cancerous lesion to a malignant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tumour</a:t>
            </a:r>
            <a:r>
              <a:rPr lang="en-US" dirty="0">
                <a:effectLst/>
                <a:latin typeface="Times New Roman" panose="02020603050405020304" pitchFamily="18" charset="0"/>
                <a:ea typeface="Calibri" panose="020F0502020204030204" pitchFamily="34" charset="0"/>
                <a:cs typeface="Times New Roman" panose="02020603050405020304" pitchFamily="18" charset="0"/>
              </a:rPr>
              <a:t>. These changes are the result of the interaction between a person's genetic factors and three categories of external agents, including:</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physical carcinogens, such as ultraviolet and ionizing radiation;</a:t>
            </a:r>
          </a:p>
          <a:p>
            <a:pPr marL="0" marR="0" indent="0" algn="just">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chemical carcinogens, such as asbestos, components of tobacco smoke, alcohol, aflatoxin (a food contaminant), and arsenic (a drinking water contaminant); and</a:t>
            </a:r>
          </a:p>
          <a:p>
            <a:pPr marL="0" marR="0" indent="0" algn="just">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biological carcinogens, such as infections from certain viruses, bacteria, or parasites.</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sr-Latn-RS" dirty="0">
                <a:latin typeface="Times New Roman" panose="02020603050405020304" pitchFamily="18" charset="0"/>
                <a:ea typeface="Calibri" panose="020F0502020204030204" pitchFamily="34" charset="0"/>
                <a:cs typeface="Times New Roman" panose="02020603050405020304" pitchFamily="18" charset="0"/>
              </a:rPr>
              <a:t>C</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ancer</a:t>
            </a:r>
            <a:r>
              <a:rPr lang="en-US" dirty="0">
                <a:effectLst/>
                <a:latin typeface="Times New Roman" panose="02020603050405020304" pitchFamily="18" charset="0"/>
                <a:ea typeface="Calibri" panose="020F0502020204030204" pitchFamily="34" charset="0"/>
                <a:cs typeface="Times New Roman" panose="02020603050405020304" pitchFamily="18" charset="0"/>
              </a:rPr>
              <a:t> poses the highest clinical, social, and economic burden in terms of cause-specific Disability-Adjusted Life Years (DALYs) among all human diseases. The overall 0–74 years risk of developing cancer is 20.2% (22.4% in men and 18.2% in women, respectively).</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Each year, approximately 400 000 children develop cancer.</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399231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55F6C9-3EC3-4810-93BD-CC27A7398120}"/>
              </a:ext>
            </a:extLst>
          </p:cNvPr>
          <p:cNvSpPr>
            <a:spLocks noGrp="1"/>
          </p:cNvSpPr>
          <p:nvPr>
            <p:ph type="title"/>
          </p:nvPr>
        </p:nvSpPr>
        <p:spPr>
          <a:xfrm>
            <a:off x="1001712" y="141864"/>
            <a:ext cx="9404723" cy="1400530"/>
          </a:xfrm>
        </p:spPr>
        <p:txBody>
          <a:bodyPr/>
          <a:lstStyle/>
          <a:p>
            <a:pPr algn="ctr"/>
            <a:r>
              <a:rPr lang="en-US" sz="36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incidence in women</a:t>
            </a:r>
            <a:r>
              <a:rPr lang="sr-Latn-RS" sz="6000" spc="-50" dirty="0">
                <a:solidFill>
                  <a:srgbClr val="EE9327"/>
                </a:solidFill>
                <a:latin typeface="FranklinGothic-Book-regular"/>
                <a:ea typeface="Times New Roman" panose="02020603050405020304" pitchFamily="18" charset="0"/>
                <a:cs typeface="Times New Roman" panose="02020603050405020304" pitchFamily="18" charset="0"/>
              </a:rPr>
              <a:t/>
            </a:r>
            <a:br>
              <a:rPr lang="sr-Latn-RS" sz="6000" spc="-50" dirty="0">
                <a:solidFill>
                  <a:srgbClr val="EE9327"/>
                </a:solidFill>
                <a:latin typeface="FranklinGothic-Book-regular"/>
                <a:ea typeface="Times New Roman" panose="02020603050405020304" pitchFamily="18" charset="0"/>
                <a:cs typeface="Times New Roman" panose="02020603050405020304" pitchFamily="18" charset="0"/>
              </a:rPr>
            </a:br>
            <a:endParaRPr lang="en-US" sz="5400" dirty="0"/>
          </a:p>
        </p:txBody>
      </p:sp>
      <p:sp>
        <p:nvSpPr>
          <p:cNvPr id="3" name="Content Placeholder 2">
            <a:extLst>
              <a:ext uri="{FF2B5EF4-FFF2-40B4-BE49-F238E27FC236}">
                <a16:creationId xmlns:a16="http://schemas.microsoft.com/office/drawing/2014/main" xmlns="" id="{630DE94F-A264-496B-B8A4-35D476070A16}"/>
              </a:ext>
            </a:extLst>
          </p:cNvPr>
          <p:cNvSpPr>
            <a:spLocks noGrp="1"/>
          </p:cNvSpPr>
          <p:nvPr>
            <p:ph idx="1"/>
          </p:nvPr>
        </p:nvSpPr>
        <p:spPr>
          <a:xfrm>
            <a:off x="279401" y="1152983"/>
            <a:ext cx="4787900" cy="4195481"/>
          </a:xfrm>
        </p:spPr>
        <p:txBody>
          <a:bodyPr>
            <a:normAutofit/>
          </a:bodyPr>
          <a:lstStyle/>
          <a:p>
            <a:pPr marL="0" marR="0">
              <a:lnSpc>
                <a:spcPct val="115000"/>
              </a:lnSpc>
              <a:spcBef>
                <a:spcPts val="1200"/>
              </a:spcBef>
              <a:spcAft>
                <a:spcPts val="600"/>
              </a:spcAft>
            </a:pP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cancer rate in women was in Denmark at 328.3 women per 100,000.</a:t>
            </a:r>
            <a:endParaRPr lang="sr-Latn-RS" sz="2400"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1200"/>
              </a:spcBef>
              <a:spcAft>
                <a:spcPts val="600"/>
              </a:spcAft>
            </a:pP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24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300 per 100,000 in 4 countries: Denmark, Belgium, Ireland and the Netherlands.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a:p>
        </p:txBody>
      </p:sp>
      <p:graphicFrame>
        <p:nvGraphicFramePr>
          <p:cNvPr id="4" name="Table 3">
            <a:extLst>
              <a:ext uri="{FF2B5EF4-FFF2-40B4-BE49-F238E27FC236}">
                <a16:creationId xmlns:a16="http://schemas.microsoft.com/office/drawing/2014/main" xmlns="" id="{59463F0E-313F-4198-ABFD-CB5D4F82C27C}"/>
              </a:ext>
            </a:extLst>
          </p:cNvPr>
          <p:cNvGraphicFramePr>
            <a:graphicFrameLocks noGrp="1"/>
          </p:cNvGraphicFramePr>
          <p:nvPr>
            <p:extLst>
              <p:ext uri="{D42A27DB-BD31-4B8C-83A1-F6EECF244321}">
                <p14:modId xmlns:p14="http://schemas.microsoft.com/office/powerpoint/2010/main" val="3529194803"/>
              </p:ext>
            </p:extLst>
          </p:nvPr>
        </p:nvGraphicFramePr>
        <p:xfrm>
          <a:off x="5283200" y="1347688"/>
          <a:ext cx="6701156" cy="4433522"/>
        </p:xfrm>
        <a:graphic>
          <a:graphicData uri="http://schemas.openxmlformats.org/drawingml/2006/table">
            <a:tbl>
              <a:tblPr firstRow="1" firstCol="1" bandRow="1">
                <a:tableStyleId>{5C22544A-7EE6-4342-B048-85BDC9FD1C3A}</a:tableStyleId>
              </a:tblPr>
              <a:tblGrid>
                <a:gridCol w="2784492">
                  <a:extLst>
                    <a:ext uri="{9D8B030D-6E8A-4147-A177-3AD203B41FA5}">
                      <a16:colId xmlns:a16="http://schemas.microsoft.com/office/drawing/2014/main" xmlns="" val="3213149265"/>
                    </a:ext>
                  </a:extLst>
                </a:gridCol>
                <a:gridCol w="2021192">
                  <a:extLst>
                    <a:ext uri="{9D8B030D-6E8A-4147-A177-3AD203B41FA5}">
                      <a16:colId xmlns:a16="http://schemas.microsoft.com/office/drawing/2014/main" xmlns="" val="220237799"/>
                    </a:ext>
                  </a:extLst>
                </a:gridCol>
                <a:gridCol w="1895472">
                  <a:extLst>
                    <a:ext uri="{9D8B030D-6E8A-4147-A177-3AD203B41FA5}">
                      <a16:colId xmlns:a16="http://schemas.microsoft.com/office/drawing/2014/main" xmlns="" val="2751960584"/>
                    </a:ext>
                  </a:extLst>
                </a:gridCol>
              </a:tblGrid>
              <a:tr h="370792">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Women</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Number</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ASR/100,000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2075107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World</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8,751,759</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178.1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68477635"/>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Denmark</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19,267</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328.3</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17655191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Belgium</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34,666</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308.8</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538553885"/>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Ireland</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12,689</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306.4</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203913381"/>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The Netherlands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52,846</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302.1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745666999"/>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Australia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66,482</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297.1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71987987"/>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Norway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14,962</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293.8</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747184041"/>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Hungary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30,903</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292.6</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11300225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US</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866,471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290.4</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0650865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UK</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195,578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286.3</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635366056"/>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France</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189,666</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283.0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1643167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Canada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102,899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280.0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75673780"/>
                  </a:ext>
                </a:extLst>
              </a:tr>
              <a:tr h="245377">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New Zealand</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12,229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279.5</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15176895"/>
                  </a:ext>
                </a:extLst>
              </a:tr>
              <a:tr h="245377">
                <a:tc>
                  <a:txBody>
                    <a:bodyPr/>
                    <a:lstStyle/>
                    <a:p>
                      <a:pPr marL="0" marR="0">
                        <a:lnSpc>
                          <a:spcPct val="115000"/>
                        </a:lnSpc>
                        <a:spcBef>
                          <a:spcPts val="0"/>
                        </a:spcBef>
                        <a:spcAft>
                          <a:spcPts val="1000"/>
                        </a:spcAft>
                      </a:pPr>
                      <a:r>
                        <a:rPr lang="en-US" sz="1800">
                          <a:effectLst/>
                          <a:highlight>
                            <a:srgbClr val="FF00FF"/>
                          </a:highlight>
                          <a:latin typeface="Times New Roman" panose="02020603050405020304" pitchFamily="18" charset="0"/>
                          <a:cs typeface="Times New Roman" panose="02020603050405020304" pitchFamily="18" charset="0"/>
                        </a:rPr>
                        <a:t>Serbia</a:t>
                      </a:r>
                      <a:endParaRPr lang="en-US" sz="18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highlight>
                            <a:srgbClr val="FF00FF"/>
                          </a:highlight>
                          <a:latin typeface="Times New Roman" panose="02020603050405020304" pitchFamily="18" charset="0"/>
                          <a:cs typeface="Times New Roman" panose="02020603050405020304" pitchFamily="18" charset="0"/>
                        </a:rPr>
                        <a:t>22,907</a:t>
                      </a:r>
                      <a:endParaRPr lang="en-US" sz="1800" b="1">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highlight>
                            <a:srgbClr val="FF00FF"/>
                          </a:highlight>
                          <a:latin typeface="Times New Roman" panose="02020603050405020304" pitchFamily="18" charset="0"/>
                          <a:cs typeface="Times New Roman" panose="02020603050405020304" pitchFamily="18" charset="0"/>
                        </a:rPr>
                        <a:t>277.2</a:t>
                      </a:r>
                      <a:endParaRPr lang="en-US" sz="1800" b="1"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90826046"/>
                  </a:ext>
                </a:extLst>
              </a:tr>
            </a:tbl>
          </a:graphicData>
        </a:graphic>
      </p:graphicFrame>
    </p:spTree>
    <p:extLst>
      <p:ext uri="{BB962C8B-B14F-4D97-AF65-F5344CB8AC3E}">
        <p14:creationId xmlns:p14="http://schemas.microsoft.com/office/powerpoint/2010/main" val="142278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2B0155-2B1F-4A0B-B0EA-B12160C11C14}"/>
              </a:ext>
            </a:extLst>
          </p:cNvPr>
          <p:cNvSpPr>
            <a:spLocks noGrp="1"/>
          </p:cNvSpPr>
          <p:nvPr>
            <p:ph type="title"/>
          </p:nvPr>
        </p:nvSpPr>
        <p:spPr>
          <a:xfrm>
            <a:off x="646111" y="208138"/>
            <a:ext cx="9404723" cy="498580"/>
          </a:xfrm>
        </p:spPr>
        <p:txBody>
          <a:bodyPr/>
          <a:lstStyle/>
          <a:p>
            <a:pPr algn="ctr"/>
            <a:r>
              <a:rPr lang="en-US" sz="36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Global cancer mortality: both sexes</a:t>
            </a:r>
            <a:r>
              <a:rPr lang="en-US" sz="6000" b="1" dirty="0">
                <a:effectLst/>
                <a:latin typeface="Calibri" panose="020F0502020204030204" pitchFamily="34" charset="0"/>
                <a:ea typeface="Calibri" panose="020F0502020204030204" pitchFamily="34" charset="0"/>
                <a:cs typeface="Times New Roman" panose="02020603050405020304" pitchFamily="18" charset="0"/>
              </a:rPr>
              <a:t/>
            </a:r>
            <a:br>
              <a:rPr lang="en-US" sz="6000" b="1" dirty="0">
                <a:effectLst/>
                <a:latin typeface="Calibri" panose="020F0502020204030204" pitchFamily="34" charset="0"/>
                <a:ea typeface="Calibri" panose="020F0502020204030204" pitchFamily="34" charset="0"/>
                <a:cs typeface="Times New Roman" panose="02020603050405020304" pitchFamily="18" charset="0"/>
              </a:rPr>
            </a:br>
            <a:endParaRPr lang="en-US" sz="5400" b="1" dirty="0"/>
          </a:p>
        </p:txBody>
      </p:sp>
      <p:sp>
        <p:nvSpPr>
          <p:cNvPr id="3" name="Content Placeholder 2">
            <a:extLst>
              <a:ext uri="{FF2B5EF4-FFF2-40B4-BE49-F238E27FC236}">
                <a16:creationId xmlns:a16="http://schemas.microsoft.com/office/drawing/2014/main" xmlns="" id="{D473B086-9A86-4CEE-8B46-220BD569FD41}"/>
              </a:ext>
            </a:extLst>
          </p:cNvPr>
          <p:cNvSpPr>
            <a:spLocks noGrp="1"/>
          </p:cNvSpPr>
          <p:nvPr>
            <p:ph idx="1"/>
          </p:nvPr>
        </p:nvSpPr>
        <p:spPr>
          <a:xfrm>
            <a:off x="304802" y="1062318"/>
            <a:ext cx="5486399" cy="4195481"/>
          </a:xfrm>
        </p:spPr>
        <p:txBody>
          <a:bodyPr>
            <a:normAutofit/>
          </a:bodyPr>
          <a:lstStyle/>
          <a:p>
            <a:pPr marL="0" marR="0">
              <a:lnSpc>
                <a:spcPct val="115000"/>
              </a:lnSpc>
              <a:spcBef>
                <a:spcPts val="1200"/>
              </a:spcBef>
              <a:spcAft>
                <a:spcPts val="600"/>
              </a:spcAft>
            </a:pP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rate of cancer deaths for men and women combined was in Mongolia at 175.9 people per 100,000.</a:t>
            </a:r>
          </a:p>
          <a:p>
            <a:pPr marL="0" marR="0">
              <a:lnSpc>
                <a:spcPct val="115000"/>
              </a:lnSpc>
              <a:spcBef>
                <a:spcPts val="1200"/>
              </a:spcBef>
              <a:spcAft>
                <a:spcPts val="600"/>
              </a:spcAft>
            </a:pP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24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24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140 per 100,000 for 5 countries: Mongolia, Serbia, Hungary, Montenegro and Slovakia.</a:t>
            </a:r>
          </a:p>
          <a:p>
            <a:endParaRPr lang="en-US" sz="2400" dirty="0"/>
          </a:p>
        </p:txBody>
      </p:sp>
      <p:graphicFrame>
        <p:nvGraphicFramePr>
          <p:cNvPr id="6" name="Table 5">
            <a:extLst>
              <a:ext uri="{FF2B5EF4-FFF2-40B4-BE49-F238E27FC236}">
                <a16:creationId xmlns:a16="http://schemas.microsoft.com/office/drawing/2014/main" xmlns="" id="{68F5DB1A-18E0-4CBB-A3C7-067C9BFBF054}"/>
              </a:ext>
            </a:extLst>
          </p:cNvPr>
          <p:cNvGraphicFramePr>
            <a:graphicFrameLocks noGrp="1"/>
          </p:cNvGraphicFramePr>
          <p:nvPr>
            <p:extLst>
              <p:ext uri="{D42A27DB-BD31-4B8C-83A1-F6EECF244321}">
                <p14:modId xmlns:p14="http://schemas.microsoft.com/office/powerpoint/2010/main" val="447599825"/>
              </p:ext>
            </p:extLst>
          </p:nvPr>
        </p:nvGraphicFramePr>
        <p:xfrm>
          <a:off x="5791201" y="1482818"/>
          <a:ext cx="6230062" cy="5248783"/>
        </p:xfrm>
        <a:graphic>
          <a:graphicData uri="http://schemas.openxmlformats.org/drawingml/2006/table">
            <a:tbl>
              <a:tblPr firstRow="1" firstCol="1" bandRow="1">
                <a:tableStyleId>{5C22544A-7EE6-4342-B048-85BDC9FD1C3A}</a:tableStyleId>
              </a:tblPr>
              <a:tblGrid>
                <a:gridCol w="2590945">
                  <a:extLst>
                    <a:ext uri="{9D8B030D-6E8A-4147-A177-3AD203B41FA5}">
                      <a16:colId xmlns:a16="http://schemas.microsoft.com/office/drawing/2014/main" xmlns="" val="2415895027"/>
                    </a:ext>
                  </a:extLst>
                </a:gridCol>
                <a:gridCol w="1845874">
                  <a:extLst>
                    <a:ext uri="{9D8B030D-6E8A-4147-A177-3AD203B41FA5}">
                      <a16:colId xmlns:a16="http://schemas.microsoft.com/office/drawing/2014/main" xmlns="" val="1951556680"/>
                    </a:ext>
                  </a:extLst>
                </a:gridCol>
                <a:gridCol w="1793243">
                  <a:extLst>
                    <a:ext uri="{9D8B030D-6E8A-4147-A177-3AD203B41FA5}">
                      <a16:colId xmlns:a16="http://schemas.microsoft.com/office/drawing/2014/main" xmlns="" val="2505121582"/>
                    </a:ext>
                  </a:extLst>
                </a:gridCol>
              </a:tblGrid>
              <a:tr h="473875">
                <a:tc>
                  <a:txBody>
                    <a:bodyPr/>
                    <a:lstStyle/>
                    <a:p>
                      <a:endParaRPr lang="en-US" sz="18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
                      </a:r>
                      <a:br>
                        <a:rPr lang="en-US" sz="1800" b="1" dirty="0">
                          <a:effectLst/>
                          <a:latin typeface="Times New Roman" panose="02020603050405020304" pitchFamily="18" charset="0"/>
                          <a:cs typeface="Times New Roman" panose="02020603050405020304" pitchFamily="18" charset="0"/>
                        </a:rPr>
                      </a:br>
                      <a:r>
                        <a:rPr lang="en-US" sz="1800" b="1" dirty="0">
                          <a:effectLst/>
                          <a:latin typeface="Times New Roman" panose="02020603050405020304" pitchFamily="18" charset="0"/>
                          <a:cs typeface="Times New Roman" panose="02020603050405020304" pitchFamily="18" charset="0"/>
                        </a:rPr>
                        <a:t>Number</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ASR/100,000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45292246"/>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World</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9,894,402</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100.1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6926698"/>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Mongolia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4,465</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175.9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556921049"/>
                  </a:ext>
                </a:extLst>
              </a:tr>
              <a:tr h="229029">
                <a:tc>
                  <a:txBody>
                    <a:bodyPr/>
                    <a:lstStyle/>
                    <a:p>
                      <a:pPr marL="0" marR="0">
                        <a:lnSpc>
                          <a:spcPct val="115000"/>
                        </a:lnSpc>
                        <a:spcBef>
                          <a:spcPts val="0"/>
                        </a:spcBef>
                        <a:spcAft>
                          <a:spcPts val="1000"/>
                        </a:spcAft>
                      </a:pPr>
                      <a:r>
                        <a:rPr lang="en-US" sz="1800">
                          <a:effectLst/>
                          <a:highlight>
                            <a:srgbClr val="F61686"/>
                          </a:highlight>
                          <a:latin typeface="Times New Roman" panose="02020603050405020304" pitchFamily="18" charset="0"/>
                          <a:cs typeface="Times New Roman" panose="02020603050405020304" pitchFamily="18" charset="0"/>
                        </a:rPr>
                        <a:t>Serbia</a:t>
                      </a:r>
                      <a:endParaRPr lang="en-US" sz="180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highlight>
                            <a:srgbClr val="F61686"/>
                          </a:highlight>
                          <a:latin typeface="Times New Roman" panose="02020603050405020304" pitchFamily="18" charset="0"/>
                          <a:cs typeface="Times New Roman" panose="02020603050405020304" pitchFamily="18" charset="0"/>
                        </a:rPr>
                        <a:t>27,820</a:t>
                      </a:r>
                      <a:endParaRPr lang="en-US" sz="1800" b="1" dirty="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highlight>
                            <a:srgbClr val="F61686"/>
                          </a:highlight>
                          <a:latin typeface="Times New Roman" panose="02020603050405020304" pitchFamily="18" charset="0"/>
                          <a:cs typeface="Times New Roman" panose="02020603050405020304" pitchFamily="18" charset="0"/>
                        </a:rPr>
                        <a:t>150.6</a:t>
                      </a:r>
                      <a:endParaRPr lang="en-US" sz="1800" b="1" dirty="0">
                        <a:effectLst/>
                        <a:highlight>
                          <a:srgbClr val="F61686"/>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780901703"/>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Hungary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32,637</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148.1</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923560676"/>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Montenegro</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1,752</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144.5</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489248763"/>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Slovakia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16,192</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140.7</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272946448"/>
                  </a:ext>
                </a:extLst>
              </a:tr>
              <a:tr h="229029">
                <a:tc>
                  <a:txBody>
                    <a:bodyPr/>
                    <a:lstStyle/>
                    <a:p>
                      <a:pPr marL="0" marR="0">
                        <a:lnSpc>
                          <a:spcPct val="115000"/>
                        </a:lnSpc>
                        <a:spcBef>
                          <a:spcPts val="0"/>
                        </a:spcBef>
                        <a:spcAft>
                          <a:spcPts val="1000"/>
                        </a:spcAft>
                      </a:pPr>
                      <a:r>
                        <a:rPr lang="en-US" sz="1800" dirty="0">
                          <a:effectLst/>
                          <a:latin typeface="Times New Roman" panose="02020603050405020304" pitchFamily="18" charset="0"/>
                          <a:cs typeface="Times New Roman" panose="02020603050405020304" pitchFamily="18" charset="0"/>
                        </a:rPr>
                        <a:t>Samoa</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218</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139.8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77630165"/>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Zimbabwe</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10,517</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137.1</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14715264"/>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Poland</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118,309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136.8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359959487"/>
                  </a:ext>
                </a:extLst>
              </a:tr>
              <a:tr h="229029">
                <a:tc>
                  <a:txBody>
                    <a:bodyPr/>
                    <a:lstStyle/>
                    <a:p>
                      <a:pPr marL="0" marR="0">
                        <a:lnSpc>
                          <a:spcPct val="115000"/>
                        </a:lnSpc>
                        <a:spcBef>
                          <a:spcPts val="0"/>
                        </a:spcBef>
                        <a:spcAft>
                          <a:spcPts val="1000"/>
                        </a:spcAft>
                      </a:pPr>
                      <a:r>
                        <a:rPr lang="en-US" sz="1800" dirty="0">
                          <a:effectLst/>
                          <a:latin typeface="Times New Roman" panose="02020603050405020304" pitchFamily="18" charset="0"/>
                          <a:cs typeface="Times New Roman" panose="02020603050405020304" pitchFamily="18" charset="0"/>
                        </a:rPr>
                        <a:t>Croatia</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14,216</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132.7</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02854344"/>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French Polynesia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479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131.7</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38498506"/>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Romania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53,974</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130.9</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607339867"/>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China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2,992,600</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129.0</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402551249"/>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Moldova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8,289</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127.8</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52570592"/>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Bosnia and Herzegovina</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9,142</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127.3</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73129321"/>
                  </a:ext>
                </a:extLst>
              </a:tr>
              <a:tr h="229029">
                <a:tc>
                  <a:txBody>
                    <a:bodyPr/>
                    <a:lstStyle/>
                    <a:p>
                      <a:pPr marL="0" marR="0">
                        <a:lnSpc>
                          <a:spcPct val="115000"/>
                        </a:lnSpc>
                        <a:spcBef>
                          <a:spcPts val="0"/>
                        </a:spcBef>
                        <a:spcAft>
                          <a:spcPts val="1000"/>
                        </a:spcAft>
                      </a:pPr>
                      <a:r>
                        <a:rPr lang="en-US" sz="1800">
                          <a:effectLst/>
                          <a:latin typeface="Times New Roman" panose="02020603050405020304" pitchFamily="18" charset="0"/>
                          <a:cs typeface="Times New Roman" panose="02020603050405020304" pitchFamily="18" charset="0"/>
                        </a:rPr>
                        <a:t>Uruguay</a:t>
                      </a:r>
                      <a:endParaRPr lang="en-US"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a:effectLst/>
                          <a:latin typeface="Times New Roman" panose="02020603050405020304" pitchFamily="18" charset="0"/>
                          <a:cs typeface="Times New Roman" panose="02020603050405020304" pitchFamily="18" charset="0"/>
                        </a:rPr>
                        <a:t>8,534</a:t>
                      </a:r>
                      <a:endParaRPr lang="en-US" sz="18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b="1" dirty="0">
                          <a:effectLst/>
                          <a:latin typeface="Times New Roman" panose="02020603050405020304" pitchFamily="18" charset="0"/>
                          <a:cs typeface="Times New Roman" panose="02020603050405020304" pitchFamily="18" charset="0"/>
                        </a:rPr>
                        <a:t>127.1</a:t>
                      </a:r>
                      <a:endParaRPr lang="en-US"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48652820"/>
                  </a:ext>
                </a:extLst>
              </a:tr>
            </a:tbl>
          </a:graphicData>
        </a:graphic>
      </p:graphicFrame>
    </p:spTree>
    <p:extLst>
      <p:ext uri="{BB962C8B-B14F-4D97-AF65-F5344CB8AC3E}">
        <p14:creationId xmlns:p14="http://schemas.microsoft.com/office/powerpoint/2010/main" val="1486257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0654C3E-47A0-4E5E-9F4C-442ABE263351}"/>
              </a:ext>
            </a:extLst>
          </p:cNvPr>
          <p:cNvSpPr>
            <a:spLocks noGrp="1"/>
          </p:cNvSpPr>
          <p:nvPr>
            <p:ph type="title"/>
          </p:nvPr>
        </p:nvSpPr>
        <p:spPr>
          <a:xfrm>
            <a:off x="646111" y="300318"/>
            <a:ext cx="9404723" cy="1400530"/>
          </a:xfrm>
        </p:spPr>
        <p:txBody>
          <a:bodyPr/>
          <a:lstStyle/>
          <a:p>
            <a:pPr algn="ctr"/>
            <a:r>
              <a:rPr lang="en-US" sz="36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Cancer mortality in women</a:t>
            </a:r>
            <a:r>
              <a:rPr lang="en-US" sz="3200" dirty="0">
                <a:effectLst/>
                <a:latin typeface="Calibri" panose="020F0502020204030204" pitchFamily="34" charset="0"/>
                <a:ea typeface="Calibri" panose="020F0502020204030204" pitchFamily="34" charset="0"/>
                <a:cs typeface="Times New Roman" panose="02020603050405020304" pitchFamily="18" charset="0"/>
              </a:rPr>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sz="5400" dirty="0"/>
          </a:p>
        </p:txBody>
      </p:sp>
      <p:sp>
        <p:nvSpPr>
          <p:cNvPr id="3" name="Content Placeholder 2">
            <a:extLst>
              <a:ext uri="{FF2B5EF4-FFF2-40B4-BE49-F238E27FC236}">
                <a16:creationId xmlns:a16="http://schemas.microsoft.com/office/drawing/2014/main" xmlns="" id="{30F6BA22-FC57-468B-A5F4-062C6C811A67}"/>
              </a:ext>
            </a:extLst>
          </p:cNvPr>
          <p:cNvSpPr>
            <a:spLocks noGrp="1"/>
          </p:cNvSpPr>
          <p:nvPr>
            <p:ph idx="1"/>
          </p:nvPr>
        </p:nvSpPr>
        <p:spPr>
          <a:xfrm>
            <a:off x="406401" y="856649"/>
            <a:ext cx="4851400" cy="4195481"/>
          </a:xfrm>
        </p:spPr>
        <p:txBody>
          <a:bodyPr/>
          <a:lstStyle/>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highest rate of death from cancer in women was in Zimbabwe at 142.9 women per 100,000.</a:t>
            </a:r>
            <a:endParaRPr lang="sr-Latn-RS" spc="-1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15000"/>
              </a:lnSpc>
              <a:spcBef>
                <a:spcPts val="1200"/>
              </a:spcBef>
              <a:spcAft>
                <a:spcPts val="600"/>
              </a:spcAft>
            </a:pP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The age-</a:t>
            </a:r>
            <a:r>
              <a:rPr lang="en-US" sz="2000" spc="-10" dirty="0" err="1">
                <a:effectLst/>
                <a:latin typeface="Times New Roman" panose="02020603050405020304" pitchFamily="18" charset="0"/>
                <a:ea typeface="Times New Roman" panose="02020603050405020304" pitchFamily="18" charset="0"/>
                <a:cs typeface="Times New Roman" panose="02020603050405020304" pitchFamily="18" charset="0"/>
              </a:rPr>
              <a:t>standardised</a:t>
            </a:r>
            <a:r>
              <a:rPr lang="en-US" sz="2000" spc="-10" dirty="0">
                <a:effectLst/>
                <a:latin typeface="Times New Roman" panose="02020603050405020304" pitchFamily="18" charset="0"/>
                <a:ea typeface="Times New Roman" panose="02020603050405020304" pitchFamily="18" charset="0"/>
                <a:cs typeface="Times New Roman" panose="02020603050405020304" pitchFamily="18" charset="0"/>
              </a:rPr>
              <a:t> rate was at least 120 per 100,000 in 6 countries: Zimbabwe, Mongolia, Samoa, Malawi, Serbia and Papua New Guinea.</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xmlns="" id="{F4DE061C-0D4B-4111-A4C1-ABDA2235175D}"/>
              </a:ext>
            </a:extLst>
          </p:cNvPr>
          <p:cNvGraphicFramePr>
            <a:graphicFrameLocks noGrp="1"/>
          </p:cNvGraphicFramePr>
          <p:nvPr>
            <p:extLst>
              <p:ext uri="{D42A27DB-BD31-4B8C-83A1-F6EECF244321}">
                <p14:modId xmlns:p14="http://schemas.microsoft.com/office/powerpoint/2010/main" val="663387372"/>
              </p:ext>
            </p:extLst>
          </p:nvPr>
        </p:nvGraphicFramePr>
        <p:xfrm>
          <a:off x="5706745" y="1444783"/>
          <a:ext cx="6242685" cy="4560164"/>
        </p:xfrm>
        <a:graphic>
          <a:graphicData uri="http://schemas.openxmlformats.org/drawingml/2006/table">
            <a:tbl>
              <a:tblPr firstRow="1" firstCol="1" bandRow="1">
                <a:tableStyleId>{5C22544A-7EE6-4342-B048-85BDC9FD1C3A}</a:tableStyleId>
              </a:tblPr>
              <a:tblGrid>
                <a:gridCol w="2641600">
                  <a:extLst>
                    <a:ext uri="{9D8B030D-6E8A-4147-A177-3AD203B41FA5}">
                      <a16:colId xmlns:a16="http://schemas.microsoft.com/office/drawing/2014/main" xmlns="" val="2354576383"/>
                    </a:ext>
                  </a:extLst>
                </a:gridCol>
                <a:gridCol w="1878330">
                  <a:extLst>
                    <a:ext uri="{9D8B030D-6E8A-4147-A177-3AD203B41FA5}">
                      <a16:colId xmlns:a16="http://schemas.microsoft.com/office/drawing/2014/main" xmlns="" val="1916784719"/>
                    </a:ext>
                  </a:extLst>
                </a:gridCol>
                <a:gridCol w="1722755">
                  <a:extLst>
                    <a:ext uri="{9D8B030D-6E8A-4147-A177-3AD203B41FA5}">
                      <a16:colId xmlns:a16="http://schemas.microsoft.com/office/drawing/2014/main" xmlns="" val="2310718632"/>
                    </a:ext>
                  </a:extLst>
                </a:gridCol>
              </a:tblGrid>
              <a:tr h="369094">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Women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Number</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ASR/100,000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315474211"/>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World</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4,403,188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83.7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517923516"/>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Zimbabwe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6,628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142.9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494263238"/>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Mongolia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1,940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138.5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72968943"/>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Samoa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107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130.6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77268732"/>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Malawi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7,689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128.6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92457388"/>
                  </a:ext>
                </a:extLst>
              </a:tr>
              <a:tr h="248961">
                <a:tc>
                  <a:txBody>
                    <a:bodyPr/>
                    <a:lstStyle/>
                    <a:p>
                      <a:pPr marL="0" marR="0">
                        <a:lnSpc>
                          <a:spcPct val="115000"/>
                        </a:lnSpc>
                        <a:spcBef>
                          <a:spcPts val="0"/>
                        </a:spcBef>
                        <a:spcAft>
                          <a:spcPts val="1000"/>
                        </a:spcAft>
                      </a:pPr>
                      <a:r>
                        <a:rPr lang="en-US" sz="2000" dirty="0">
                          <a:effectLst/>
                          <a:highlight>
                            <a:srgbClr val="FF00FF"/>
                          </a:highlight>
                          <a:latin typeface="Times New Roman" panose="02020603050405020304" pitchFamily="18" charset="0"/>
                          <a:cs typeface="Times New Roman" panose="02020603050405020304" pitchFamily="18" charset="0"/>
                        </a:rPr>
                        <a:t>Serbia</a:t>
                      </a:r>
                      <a:endParaRPr lang="en-US" sz="20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highlight>
                            <a:srgbClr val="FF00FF"/>
                          </a:highlight>
                          <a:latin typeface="Times New Roman" panose="02020603050405020304" pitchFamily="18" charset="0"/>
                          <a:cs typeface="Times New Roman" panose="02020603050405020304" pitchFamily="18" charset="0"/>
                        </a:rPr>
                        <a:t>12,168</a:t>
                      </a:r>
                      <a:endParaRPr lang="en-US" sz="200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highlight>
                            <a:srgbClr val="FF00FF"/>
                          </a:highlight>
                          <a:latin typeface="Times New Roman" panose="02020603050405020304" pitchFamily="18" charset="0"/>
                          <a:cs typeface="Times New Roman" panose="02020603050405020304" pitchFamily="18" charset="0"/>
                        </a:rPr>
                        <a:t>122.8</a:t>
                      </a:r>
                      <a:endParaRPr lang="en-US" sz="2000" dirty="0">
                        <a:effectLst/>
                        <a:highlight>
                          <a:srgbClr val="FF00FF"/>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77942393"/>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Papua New Guinea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3,688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121.5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997682632"/>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Mali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6,234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119.2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997078541"/>
                  </a:ext>
                </a:extLst>
              </a:tr>
              <a:tr h="248961">
                <a:tc>
                  <a:txBody>
                    <a:bodyPr/>
                    <a:lstStyle/>
                    <a:p>
                      <a:pPr marL="0" marR="0">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Barbados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369</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118.0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859165811"/>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Hungary</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15,365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117.6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51188351"/>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Fiji</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513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116.1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07255247"/>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Uganda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12,893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113.6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685125583"/>
                  </a:ext>
                </a:extLst>
              </a:tr>
              <a:tr h="248961">
                <a:tc>
                  <a:txBody>
                    <a:bodyPr/>
                    <a:lstStyle/>
                    <a:p>
                      <a:pPr marL="0" marR="0">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Montenegro</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a:effectLst/>
                          <a:latin typeface="Times New Roman" panose="02020603050405020304" pitchFamily="18" charset="0"/>
                          <a:cs typeface="Times New Roman" panose="02020603050405020304" pitchFamily="18" charset="0"/>
                        </a:rPr>
                        <a:t>727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2000" dirty="0">
                          <a:effectLst/>
                          <a:latin typeface="Times New Roman" panose="02020603050405020304" pitchFamily="18" charset="0"/>
                          <a:cs typeface="Times New Roman" panose="02020603050405020304" pitchFamily="18" charset="0"/>
                        </a:rPr>
                        <a:t>113.2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957695999"/>
                  </a:ext>
                </a:extLst>
              </a:tr>
            </a:tbl>
          </a:graphicData>
        </a:graphic>
      </p:graphicFrame>
    </p:spTree>
    <p:extLst>
      <p:ext uri="{BB962C8B-B14F-4D97-AF65-F5344CB8AC3E}">
        <p14:creationId xmlns:p14="http://schemas.microsoft.com/office/powerpoint/2010/main" val="3419669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D52391-65B2-4DA8-AB54-79A9D9267D3E}"/>
              </a:ext>
            </a:extLst>
          </p:cNvPr>
          <p:cNvSpPr>
            <a:spLocks noGrp="1"/>
          </p:cNvSpPr>
          <p:nvPr>
            <p:ph type="title"/>
          </p:nvPr>
        </p:nvSpPr>
        <p:spPr/>
        <p:txBody>
          <a:bodyPr/>
          <a:lstStyle/>
          <a:p>
            <a:pPr algn="ctr"/>
            <a:r>
              <a:rPr lang="en-US" sz="3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Reducing the burden</a:t>
            </a:r>
            <a:r>
              <a:rPr lang="en-US" sz="5400" dirty="0">
                <a:effectLst/>
                <a:latin typeface="Calibri" panose="020F0502020204030204" pitchFamily="34" charset="0"/>
                <a:ea typeface="Calibri" panose="020F0502020204030204" pitchFamily="34" charset="0"/>
                <a:cs typeface="Times New Roman" panose="02020603050405020304" pitchFamily="18" charset="0"/>
              </a:rPr>
              <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sp>
        <p:nvSpPr>
          <p:cNvPr id="3" name="Content Placeholder 2">
            <a:extLst>
              <a:ext uri="{FF2B5EF4-FFF2-40B4-BE49-F238E27FC236}">
                <a16:creationId xmlns:a16="http://schemas.microsoft.com/office/drawing/2014/main" xmlns="" id="{4A905815-9F00-4A71-B62F-EB6C59867E42}"/>
              </a:ext>
            </a:extLst>
          </p:cNvPr>
          <p:cNvSpPr>
            <a:spLocks noGrp="1"/>
          </p:cNvSpPr>
          <p:nvPr>
            <p:ph idx="1"/>
          </p:nvPr>
        </p:nvSpPr>
        <p:spPr>
          <a:xfrm>
            <a:off x="825500" y="1312334"/>
            <a:ext cx="10490200" cy="4936066"/>
          </a:xfrm>
        </p:spPr>
        <p:txBody>
          <a:bodyPr>
            <a:normAutofit/>
          </a:bodyPr>
          <a:lstStyle/>
          <a:p>
            <a:pPr marL="0" marR="0" algn="just">
              <a:lnSpc>
                <a:spcPct val="115000"/>
              </a:lnSpc>
              <a:spcBef>
                <a:spcPts val="0"/>
              </a:spcBef>
              <a:spcAft>
                <a:spcPts val="100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Between 30 and 50% of cancers can currently be prevented by avoiding risk factors and implementing existing evidence-based prevention strategies. </a:t>
            </a:r>
            <a:endParaRPr lang="sr-Latn-RS"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gn="just">
              <a:lnSpc>
                <a:spcPct val="115000"/>
              </a:lnSpc>
              <a:spcBef>
                <a:spcPts val="0"/>
              </a:spcBef>
              <a:spcAft>
                <a:spcPts val="1000"/>
              </a:spcAft>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The cancer burden can also be reduced through early detection of cancer and appropriate treatment and care of patients who develop cancer. Many cancers have a high chance of cure if diagnosed early and treated appropriately. </a:t>
            </a: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3200" dirty="0"/>
          </a:p>
        </p:txBody>
      </p:sp>
    </p:spTree>
    <p:extLst>
      <p:ext uri="{BB962C8B-B14F-4D97-AF65-F5344CB8AC3E}">
        <p14:creationId xmlns:p14="http://schemas.microsoft.com/office/powerpoint/2010/main" val="2497556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603477E-F0AA-4A62-A2C6-B86B2CBF061A}"/>
              </a:ext>
            </a:extLst>
          </p:cNvPr>
          <p:cNvSpPr>
            <a:spLocks noGrp="1"/>
          </p:cNvSpPr>
          <p:nvPr>
            <p:ph type="title"/>
          </p:nvPr>
        </p:nvSpPr>
        <p:spPr>
          <a:xfrm>
            <a:off x="691089" y="452718"/>
            <a:ext cx="9404723" cy="360082"/>
          </a:xfrm>
        </p:spPr>
        <p:txBody>
          <a:bodyPr/>
          <a:lstStyle/>
          <a:p>
            <a:pPr algn="ctr"/>
            <a:r>
              <a:rPr lang="en-US" sz="36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Prevention</a:t>
            </a:r>
            <a:r>
              <a:rPr lang="en-US" sz="3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3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36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7F230AB7-F906-4C62-B74C-8E4EB865F838}"/>
              </a:ext>
            </a:extLst>
          </p:cNvPr>
          <p:cNvSpPr>
            <a:spLocks noGrp="1"/>
          </p:cNvSpPr>
          <p:nvPr>
            <p:ph idx="1"/>
          </p:nvPr>
        </p:nvSpPr>
        <p:spPr>
          <a:xfrm>
            <a:off x="355600" y="1214718"/>
            <a:ext cx="11214099" cy="5190564"/>
          </a:xfrm>
        </p:spPr>
        <p:txBody>
          <a:bodyPr>
            <a:noAutofit/>
          </a:bodyPr>
          <a:lstStyle/>
          <a:p>
            <a:pPr marL="0" marR="0" algn="just">
              <a:lnSpc>
                <a:spcPct val="115000"/>
              </a:lnSpc>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Cancer risk can be reduced by:</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not using tobacco;</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maintaining a healthy body weight;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eating a healthy diet, including fruit and vegetables;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doing physical activity on a regular basis;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avoiding or reducing consumption of alcohol;</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getting vaccinated against HPV and hepatitis B if you belong to a group for which vaccination is recommended;</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avoiding ultraviolet radiation exposure (which primarily results from exposure to the sun and artificial tanning devices) and/or using sun protection measures;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ensuring safe and appropriate use of radiation in health care (for diagnostic and therapeutic purposes);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minimizing occupational exposure to ionizing radiation; and</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reducing exposure to outdoor air pollution and indoor air pollution, including radon (a radioactive gas produced from the natural decay of uranium, which can accumulate in buildings — homes, schools and workplaces).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1600" dirty="0"/>
          </a:p>
        </p:txBody>
      </p:sp>
    </p:spTree>
    <p:extLst>
      <p:ext uri="{BB962C8B-B14F-4D97-AF65-F5344CB8AC3E}">
        <p14:creationId xmlns:p14="http://schemas.microsoft.com/office/powerpoint/2010/main" val="42814348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70C3CB-61B3-4BE0-8D9E-C6E155881FE9}"/>
              </a:ext>
            </a:extLst>
          </p:cNvPr>
          <p:cNvSpPr>
            <a:spLocks noGrp="1"/>
          </p:cNvSpPr>
          <p:nvPr>
            <p:ph type="title"/>
          </p:nvPr>
        </p:nvSpPr>
        <p:spPr>
          <a:xfrm>
            <a:off x="645130" y="198718"/>
            <a:ext cx="9404723" cy="622549"/>
          </a:xfrm>
        </p:spPr>
        <p:txBody>
          <a:bodyPr/>
          <a:lstStyle/>
          <a:p>
            <a:pPr algn="ct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Early detection</a:t>
            </a:r>
            <a:r>
              <a:rPr lang="en-US" sz="5400" dirty="0">
                <a:effectLst/>
                <a:latin typeface="Calibri" panose="020F0502020204030204" pitchFamily="34" charset="0"/>
                <a:ea typeface="Calibri" panose="020F0502020204030204" pitchFamily="34" charset="0"/>
                <a:cs typeface="Times New Roman" panose="02020603050405020304" pitchFamily="18" charset="0"/>
              </a:rPr>
              <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sp>
        <p:nvSpPr>
          <p:cNvPr id="3" name="Content Placeholder 2">
            <a:extLst>
              <a:ext uri="{FF2B5EF4-FFF2-40B4-BE49-F238E27FC236}">
                <a16:creationId xmlns:a16="http://schemas.microsoft.com/office/drawing/2014/main" xmlns="" id="{493204E5-6382-4F05-8357-473C7853ECE8}"/>
              </a:ext>
            </a:extLst>
          </p:cNvPr>
          <p:cNvSpPr>
            <a:spLocks noGrp="1"/>
          </p:cNvSpPr>
          <p:nvPr>
            <p:ph idx="1"/>
          </p:nvPr>
        </p:nvSpPr>
        <p:spPr>
          <a:xfrm>
            <a:off x="292100" y="914400"/>
            <a:ext cx="11442700" cy="5334000"/>
          </a:xfrm>
        </p:spPr>
        <p:txBody>
          <a:bodyPr>
            <a:noAutofit/>
          </a:bodyPr>
          <a:lstStyle/>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Cancer mortality is reduced when cases are detected and treated early. There are two components of early detection: </a:t>
            </a:r>
            <a:r>
              <a:rPr lang="en-US" b="1" i="1" u="sng" dirty="0">
                <a:effectLst/>
                <a:latin typeface="Times New Roman" panose="02020603050405020304" pitchFamily="18" charset="0"/>
                <a:ea typeface="Calibri" panose="020F0502020204030204" pitchFamily="34" charset="0"/>
                <a:cs typeface="Times New Roman" panose="02020603050405020304" pitchFamily="18" charset="0"/>
              </a:rPr>
              <a:t>early diagnosis and screening. </a:t>
            </a:r>
          </a:p>
          <a:p>
            <a:pPr marL="0" marR="0" indent="0" algn="just">
              <a:lnSpc>
                <a:spcPct val="115000"/>
              </a:lnSpc>
              <a:spcBef>
                <a:spcPts val="0"/>
              </a:spcBef>
              <a:spcAft>
                <a:spcPts val="1000"/>
              </a:spcAft>
              <a:buNone/>
            </a:pPr>
            <a:r>
              <a:rPr lang="en-US" b="1" i="1" dirty="0">
                <a:effectLst/>
                <a:latin typeface="Times New Roman" panose="02020603050405020304" pitchFamily="18" charset="0"/>
                <a:ea typeface="Calibri" panose="020F0502020204030204" pitchFamily="34" charset="0"/>
                <a:cs typeface="Times New Roman" panose="02020603050405020304" pitchFamily="18" charset="0"/>
              </a:rPr>
              <a:t>Early diagnosis</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When identified early, cancer is more likely to respond to treatment and can result in a greater probability of survival with less morbidity, as well as less expensive treatment. Significant improvements can be made in the lives of cancer patients by detecting cancer early and avoiding delays in care. </a:t>
            </a:r>
          </a:p>
          <a:p>
            <a:pPr marL="0" marR="0" indent="0" algn="just">
              <a:lnSpc>
                <a:spcPct val="115000"/>
              </a:lnSpc>
              <a:spcBef>
                <a:spcPts val="0"/>
              </a:spcBef>
              <a:spcAft>
                <a:spcPts val="1000"/>
              </a:spcAft>
              <a:buNone/>
            </a:pPr>
            <a:r>
              <a:rPr lang="en-US" b="1" i="1" dirty="0">
                <a:effectLst/>
                <a:latin typeface="Times New Roman" panose="02020603050405020304" pitchFamily="18" charset="0"/>
                <a:ea typeface="Calibri" panose="020F0502020204030204" pitchFamily="34" charset="0"/>
                <a:cs typeface="Times New Roman" panose="02020603050405020304" pitchFamily="18" charset="0"/>
              </a:rPr>
              <a:t>Early diagnosis consists of three components:</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being aware of the symptoms of different forms of cancer and of the importance of seeking medical advice when abnormal findings are observed;</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access to clinical evaluation and diagnostic services; and</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timely referral to treatment services.</a:t>
            </a:r>
          </a:p>
          <a:p>
            <a:pPr marL="0" marR="0" algn="just">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Early diagnosis of symptomatic cancers is relevant in all settings and the majority of cancers. Cancer </a:t>
            </a:r>
            <a:r>
              <a:rPr lang="en-US" dirty="0" err="1">
                <a:effectLst/>
                <a:latin typeface="Times New Roman" panose="02020603050405020304" pitchFamily="18" charset="0"/>
                <a:ea typeface="Calibri" panose="020F0502020204030204" pitchFamily="34" charset="0"/>
                <a:cs typeface="Times New Roman" panose="02020603050405020304" pitchFamily="18" charset="0"/>
              </a:rPr>
              <a:t>programmes</a:t>
            </a:r>
            <a:r>
              <a:rPr lang="en-US" dirty="0">
                <a:effectLst/>
                <a:latin typeface="Times New Roman" panose="02020603050405020304" pitchFamily="18" charset="0"/>
                <a:ea typeface="Calibri" panose="020F0502020204030204" pitchFamily="34" charset="0"/>
                <a:cs typeface="Times New Roman" panose="02020603050405020304" pitchFamily="18" charset="0"/>
              </a:rPr>
              <a:t> should be designed to reduce delays in, and barriers to, diagnosis, treatment and supportive care.</a:t>
            </a:r>
          </a:p>
          <a:p>
            <a:endParaRPr lang="en-US" dirty="0"/>
          </a:p>
        </p:txBody>
      </p:sp>
    </p:spTree>
    <p:extLst>
      <p:ext uri="{BB962C8B-B14F-4D97-AF65-F5344CB8AC3E}">
        <p14:creationId xmlns:p14="http://schemas.microsoft.com/office/powerpoint/2010/main" val="2332492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444A59-9B08-443D-B39E-BA18B385462A}"/>
              </a:ext>
            </a:extLst>
          </p:cNvPr>
          <p:cNvSpPr>
            <a:spLocks noGrp="1"/>
          </p:cNvSpPr>
          <p:nvPr>
            <p:ph type="title"/>
          </p:nvPr>
        </p:nvSpPr>
        <p:spPr>
          <a:xfrm>
            <a:off x="646111" y="452718"/>
            <a:ext cx="9404723" cy="631016"/>
          </a:xfrm>
        </p:spPr>
        <p:txBody>
          <a:bodyPr/>
          <a:lstStyle/>
          <a:p>
            <a:pPr algn="ctr"/>
            <a:r>
              <a:rPr lang="en-US" sz="3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Screening</a:t>
            </a:r>
            <a:r>
              <a:rPr lang="en-US" sz="5400" dirty="0">
                <a:effectLst/>
                <a:latin typeface="Calibri" panose="020F0502020204030204" pitchFamily="34" charset="0"/>
                <a:ea typeface="Calibri" panose="020F0502020204030204" pitchFamily="34" charset="0"/>
                <a:cs typeface="Times New Roman" panose="02020603050405020304" pitchFamily="18" charset="0"/>
              </a:rPr>
              <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sp>
        <p:nvSpPr>
          <p:cNvPr id="3" name="Content Placeholder 2">
            <a:extLst>
              <a:ext uri="{FF2B5EF4-FFF2-40B4-BE49-F238E27FC236}">
                <a16:creationId xmlns:a16="http://schemas.microsoft.com/office/drawing/2014/main" xmlns="" id="{C627DD4E-9105-4024-9BD0-C20B3360F42C}"/>
              </a:ext>
            </a:extLst>
          </p:cNvPr>
          <p:cNvSpPr>
            <a:spLocks noGrp="1"/>
          </p:cNvSpPr>
          <p:nvPr>
            <p:ph idx="1"/>
          </p:nvPr>
        </p:nvSpPr>
        <p:spPr>
          <a:xfrm>
            <a:off x="368300" y="1083734"/>
            <a:ext cx="11404600" cy="5164666"/>
          </a:xfrm>
        </p:spPr>
        <p:txBody>
          <a:bodyPr>
            <a:noAutofit/>
          </a:bodyPr>
          <a:lstStyle/>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Screening aims to identify individuals with findings suggestive of a specific cancer or pre-cancer before they have developed symptoms. When abnormalities are identified during screening, further tests to establish a definitive diagnosis should follow, as should referral for treatment if cancer is proven to be present.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Screening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are effective for some but not all cancer types and in general are far more complex and resource-intensive than early diagnosis as they require special equipment and dedicated personnel. Even when screening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are established, early diagnosis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are still necessary to identify those cancer cases occurring in people who do not meet the age or risk factor criteria for screening.</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Patient selection for screening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is based on age and risk factors to avoid excessive false positive studies. Examples of screening methods are:</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HPV test (including HPV DNA and mRNA test), as preferred modality for cervical cancer screening; and</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1000"/>
              </a:spcAft>
              <a:buSzPts val="1000"/>
              <a:buFont typeface="Symbol" panose="05050102010706020507" pitchFamily="18" charset="2"/>
              <a:buChar char=""/>
              <a:tabLst>
                <a:tab pos="457200" algn="l"/>
              </a:tabLs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mammography screening for breast cancer for women aged 50–69 residing in settings with strong or relatively strong health systems.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Quality assurance is required for both screening and early diagnosis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3428936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CC60DD-9219-4460-A344-1BC1A15F9478}"/>
              </a:ext>
            </a:extLst>
          </p:cNvPr>
          <p:cNvSpPr>
            <a:spLocks noGrp="1"/>
          </p:cNvSpPr>
          <p:nvPr>
            <p:ph type="title"/>
          </p:nvPr>
        </p:nvSpPr>
        <p:spPr>
          <a:xfrm>
            <a:off x="458864" y="147919"/>
            <a:ext cx="9404723" cy="724149"/>
          </a:xfrm>
        </p:spPr>
        <p:txBody>
          <a:bodyPr/>
          <a:lstStyle/>
          <a:p>
            <a:pPr algn="ctr"/>
            <a:r>
              <a:rPr lang="en-US" sz="3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Treatment</a:t>
            </a:r>
            <a:r>
              <a:rPr lang="en-US" sz="5400" dirty="0">
                <a:effectLst/>
                <a:latin typeface="Calibri" panose="020F0502020204030204" pitchFamily="34" charset="0"/>
                <a:ea typeface="Calibri" panose="020F0502020204030204" pitchFamily="34" charset="0"/>
                <a:cs typeface="Times New Roman" panose="02020603050405020304" pitchFamily="18" charset="0"/>
              </a:rPr>
              <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sp>
        <p:nvSpPr>
          <p:cNvPr id="3" name="Content Placeholder 2">
            <a:extLst>
              <a:ext uri="{FF2B5EF4-FFF2-40B4-BE49-F238E27FC236}">
                <a16:creationId xmlns:a16="http://schemas.microsoft.com/office/drawing/2014/main" xmlns="" id="{E0FA3E3B-E63A-4387-B5B0-192816ECFFE1}"/>
              </a:ext>
            </a:extLst>
          </p:cNvPr>
          <p:cNvSpPr>
            <a:spLocks noGrp="1"/>
          </p:cNvSpPr>
          <p:nvPr>
            <p:ph idx="1"/>
          </p:nvPr>
        </p:nvSpPr>
        <p:spPr>
          <a:xfrm>
            <a:off x="458864" y="872068"/>
            <a:ext cx="11491836" cy="5376332"/>
          </a:xfrm>
        </p:spPr>
        <p:txBody>
          <a:bodyPr>
            <a:noAutofit/>
          </a:bodyPr>
          <a:lstStyle/>
          <a:p>
            <a:pPr marL="0" marR="0" algn="just">
              <a:lnSpc>
                <a:spcPct val="115000"/>
              </a:lnSpc>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 correct cancer diagnosis is essential for appropriate and effective treatment because every cancer type requires a specific treatment regimen. Treatment usually includes surgery, radiotherapy, and/or systemic therapy (chemotherapy, hormonal treatments, targeted biological therapies). Proper selection of a treatment regimen takes into consideration both the cancer and the individual being treated. Completion of the treatment protocol in a defined period of time is important to achieve the predicted therapeutic result.</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Determining the goals of treatment is an important first step. The primary goal is generally to cure cancer or to considerably prolong life. Improving the patient's quality of life is also an important goal. This can be achieved by support for the patient’s physical, psychosocial and spiritual well-being and palliative care in terminal stages of cancer.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Some of the most common cancer types, such as breast cancer, cervical cancer, oral cancer, and colorectal cancer, have high cure probabilities when detected early and treated according to best practices.</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Some cancer types, such as testicular seminoma and different types of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leukaemia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and lymphoma in children, also have high cure rates if appropriate treatment is provided, even when cancerous cells are present in other areas of the body.</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Bef>
                <a:spcPts val="0"/>
              </a:spcBef>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There is, however, a significant variation in treatment availability between countries of different income levels; comprehensive treatment is reportedly available in more than 90% of high-income countries but less than 15% of low-income countries</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57844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C74536-7C5A-49FE-80D8-9BB090E2A0AC}"/>
              </a:ext>
            </a:extLst>
          </p:cNvPr>
          <p:cNvSpPr>
            <a:spLocks noGrp="1"/>
          </p:cNvSpPr>
          <p:nvPr>
            <p:ph type="title"/>
          </p:nvPr>
        </p:nvSpPr>
        <p:spPr>
          <a:xfrm>
            <a:off x="645130" y="327960"/>
            <a:ext cx="9404723" cy="563282"/>
          </a:xfrm>
        </p:spPr>
        <p:txBody>
          <a:bodyPr/>
          <a:lstStyle/>
          <a:p>
            <a:pPr algn="ctr"/>
            <a:r>
              <a:rPr lang="en-US" sz="32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Palliative care</a:t>
            </a:r>
            <a:r>
              <a:rPr lang="en-US" sz="5400" dirty="0">
                <a:effectLst/>
                <a:latin typeface="Calibri" panose="020F0502020204030204" pitchFamily="34" charset="0"/>
                <a:ea typeface="Calibri" panose="020F0502020204030204" pitchFamily="34" charset="0"/>
                <a:cs typeface="Times New Roman" panose="02020603050405020304" pitchFamily="18" charset="0"/>
              </a:rPr>
              <a:t/>
            </a:r>
            <a:br>
              <a:rPr lang="en-US" sz="5400"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sp>
        <p:nvSpPr>
          <p:cNvPr id="3" name="Content Placeholder 2">
            <a:extLst>
              <a:ext uri="{FF2B5EF4-FFF2-40B4-BE49-F238E27FC236}">
                <a16:creationId xmlns:a16="http://schemas.microsoft.com/office/drawing/2014/main" xmlns="" id="{5927069F-3055-4725-B771-11290AB92F54}"/>
              </a:ext>
            </a:extLst>
          </p:cNvPr>
          <p:cNvSpPr>
            <a:spLocks noGrp="1"/>
          </p:cNvSpPr>
          <p:nvPr>
            <p:ph idx="1"/>
          </p:nvPr>
        </p:nvSpPr>
        <p:spPr>
          <a:xfrm>
            <a:off x="279400" y="954742"/>
            <a:ext cx="11544300" cy="5357157"/>
          </a:xfrm>
        </p:spPr>
        <p:txBody>
          <a:bodyPr>
            <a:normAutofit/>
          </a:bodyPr>
          <a:lstStyle/>
          <a:p>
            <a:pPr marL="0" marR="0" algn="just">
              <a:lnSpc>
                <a:spcPct val="115000"/>
              </a:lnSpc>
              <a:spcBef>
                <a:spcPts val="0"/>
              </a:spcBef>
              <a:spcAft>
                <a:spcPts val="10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Palliative care is treatment to relieve, rather than cure, symptoms and suffering caused by cancer and to improve the quality of life of patients and their families. Palliative care can help people live more comfortably. It is particularly needed in places with a high proportion of patients in advanced stages of cancer where there is little chance of cure.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Relief from physical, psychosocial, and spiritual problems through palliative care is possible for more than 90% of patients with advanced stages of cancer.</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Effective public health strategies, comprising community- and home-based care, are essential to provide pain relief and palliative care for patients and their families.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gn="just">
              <a:lnSpc>
                <a:spcPct val="115000"/>
              </a:lnSpc>
              <a:spcBef>
                <a:spcPts val="0"/>
              </a:spcBef>
              <a:spcAft>
                <a:spcPts val="10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Improved access to oral morphine is strongly recommended for the treatment of moderate to severe cancer pain, suffered by over 80% of people with cancer in the terminal phase.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15000"/>
              </a:lnSpc>
              <a:spcBef>
                <a:spcPts val="0"/>
              </a:spcBef>
              <a:spcAft>
                <a:spcPts val="1000"/>
              </a:spcAft>
              <a:buNone/>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1082867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F2C0FEC-9788-42C1-A1F5-C5946C12B9DA}"/>
              </a:ext>
            </a:extLst>
          </p:cNvPr>
          <p:cNvSpPr>
            <a:spLocks noGrp="1"/>
          </p:cNvSpPr>
          <p:nvPr>
            <p:ph idx="1"/>
          </p:nvPr>
        </p:nvSpPr>
        <p:spPr>
          <a:xfrm>
            <a:off x="419100" y="935568"/>
            <a:ext cx="11366500" cy="5452532"/>
          </a:xfrm>
        </p:spPr>
        <p:txBody>
          <a:bodyPr>
            <a:normAutofit lnSpcReduction="10000"/>
          </a:bodyPr>
          <a:lstStyle/>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With the burden growing in almost every country, preventing cancer is a significant public health challenge. Around 40% of cancer cases could be prevented by tackling risk factors relating to diet, nutrition and physical activity</a:t>
            </a:r>
          </a:p>
          <a:p>
            <a:pPr marL="0" marR="0">
              <a:lnSpc>
                <a:spcPct val="115000"/>
              </a:lnSpc>
              <a:spcBef>
                <a:spcPts val="0"/>
              </a:spcBef>
              <a:spcAft>
                <a:spcPts val="1000"/>
              </a:spcAft>
            </a:pPr>
            <a:endParaRPr lang="en-US" sz="22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With this growing global burden, prevention of cancer is one of the most significant public health challenges of the 21st century. Our Cancer Prevention Recommendations work together as an overall way of living healthily to prevent cancer through changing dietary patterns, reducing alcohol consumption, increasing physical activity, and achieving and maintaining a healthy body weight.</a:t>
            </a:r>
          </a:p>
          <a:p>
            <a:pPr marL="0" marR="0" indent="0">
              <a:lnSpc>
                <a:spcPct val="115000"/>
              </a:lnSpc>
              <a:spcBef>
                <a:spcPts val="0"/>
              </a:spcBef>
              <a:spcAft>
                <a:spcPts val="1000"/>
              </a:spcAft>
              <a:buNone/>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2200" dirty="0">
                <a:effectLst/>
                <a:latin typeface="Times New Roman" panose="02020603050405020304" pitchFamily="18" charset="0"/>
                <a:ea typeface="Calibri" panose="020F0502020204030204" pitchFamily="34" charset="0"/>
                <a:cs typeface="Times New Roman" panose="02020603050405020304" pitchFamily="18" charset="0"/>
              </a:rPr>
              <a:t>As well as action by individuals, achieving healthy patterns of diet and sustained physical activity over the life course requires concerted and integrated action from all sectors of society, including civil society, private sector, and health and other professions.</a:t>
            </a:r>
          </a:p>
          <a:p>
            <a:endParaRPr lang="en-US" dirty="0"/>
          </a:p>
        </p:txBody>
      </p:sp>
    </p:spTree>
    <p:extLst>
      <p:ext uri="{BB962C8B-B14F-4D97-AF65-F5344CB8AC3E}">
        <p14:creationId xmlns:p14="http://schemas.microsoft.com/office/powerpoint/2010/main" val="1855175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3644752-A1AA-4A59-95EA-468AEF17D8D5}"/>
              </a:ext>
            </a:extLst>
          </p:cNvPr>
          <p:cNvSpPr>
            <a:spLocks noGrp="1"/>
          </p:cNvSpPr>
          <p:nvPr>
            <p:ph idx="1"/>
          </p:nvPr>
        </p:nvSpPr>
        <p:spPr>
          <a:xfrm>
            <a:off x="812800" y="1295400"/>
            <a:ext cx="10591800" cy="4952999"/>
          </a:xfrm>
        </p:spPr>
        <p:txBody>
          <a:bodyPr>
            <a:normAutofit/>
          </a:bodyPr>
          <a:lstStyle/>
          <a:p>
            <a:r>
              <a:rPr lang="en-US" sz="2800" dirty="0">
                <a:latin typeface="Times New Roman" panose="02020603050405020304" pitchFamily="18" charset="0"/>
                <a:cs typeface="Times New Roman" panose="02020603050405020304" pitchFamily="18" charset="0"/>
              </a:rPr>
              <a:t>The International Agency for Research on Cancer (IARC) estimates that globally, 1 in 5 people develop cancer during their lifetime, and 1 in 8 men and 1 in 11 women die from the disease. These new estimates suggest that more than 50 million people are living within five years of a past cancer diagnosis. Ageing populations globally and socio-economic risk factors remain among the primary factors driving this increase.</a:t>
            </a:r>
          </a:p>
        </p:txBody>
      </p:sp>
    </p:spTree>
    <p:extLst>
      <p:ext uri="{BB962C8B-B14F-4D97-AF65-F5344CB8AC3E}">
        <p14:creationId xmlns:p14="http://schemas.microsoft.com/office/powerpoint/2010/main" val="1922537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E3F7552-5214-4BB3-818E-2C7065109EAF}"/>
              </a:ext>
            </a:extLst>
          </p:cNvPr>
          <p:cNvSpPr>
            <a:spLocks noGrp="1"/>
          </p:cNvSpPr>
          <p:nvPr>
            <p:ph idx="1"/>
          </p:nvPr>
        </p:nvSpPr>
        <p:spPr>
          <a:xfrm>
            <a:off x="511780" y="1387002"/>
            <a:ext cx="10853691" cy="5161102"/>
          </a:xfrm>
        </p:spPr>
        <p:txBody>
          <a:bodyPr>
            <a:normAutofit/>
          </a:bodyPr>
          <a:lstStyle/>
          <a:p>
            <a:r>
              <a:rPr lang="en-US" sz="2400" dirty="0">
                <a:latin typeface="Times New Roman" panose="02020603050405020304" pitchFamily="18" charset="0"/>
                <a:cs typeface="Times New Roman" panose="02020603050405020304" pitchFamily="18" charset="0"/>
              </a:rPr>
              <a:t>The Assembly of the World Health Organization adopted at its 58th session in Geneva in 2005 the Resolution on the prevention and control of cancer (WHA 58.22 Cancer prevention and control).</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The resolution indicates the need to develop and implement comprehensive national programs for the prevention and control of malignant diseases.</a:t>
            </a:r>
          </a:p>
        </p:txBody>
      </p:sp>
    </p:spTree>
    <p:extLst>
      <p:ext uri="{BB962C8B-B14F-4D97-AF65-F5344CB8AC3E}">
        <p14:creationId xmlns:p14="http://schemas.microsoft.com/office/powerpoint/2010/main" val="2230403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D8C37D2-8534-4576-960C-0C914EC993A8}"/>
              </a:ext>
            </a:extLst>
          </p:cNvPr>
          <p:cNvSpPr>
            <a:spLocks noGrp="1"/>
          </p:cNvSpPr>
          <p:nvPr>
            <p:ph idx="1"/>
          </p:nvPr>
        </p:nvSpPr>
        <p:spPr>
          <a:xfrm>
            <a:off x="292100" y="980581"/>
            <a:ext cx="10827058" cy="5591105"/>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In Serbia, several acts have been adopted in terms of society's involvement in the prevention and early detection of cancer:</a:t>
            </a:r>
            <a:endParaRPr lang="sr-Latn-RS" sz="2400" dirty="0">
              <a:latin typeface="Times New Roman" panose="02020603050405020304" pitchFamily="18" charset="0"/>
              <a:cs typeface="Times New Roman" panose="02020603050405020304" pitchFamily="18" charset="0"/>
            </a:endParaRP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dirty="0">
                <a:latin typeface="Times New Roman" panose="02020603050405020304" pitchFamily="18" charset="0"/>
                <a:cs typeface="Times New Roman" panose="02020603050405020304" pitchFamily="18" charset="0"/>
              </a:rPr>
              <a:t>2005 Law on Health Care,</a:t>
            </a:r>
          </a:p>
          <a:p>
            <a:pPr marL="0" indent="0">
              <a:buNone/>
            </a:pPr>
            <a:r>
              <a:rPr lang="en-US" sz="2400" dirty="0">
                <a:latin typeface="Times New Roman" panose="02020603050405020304" pitchFamily="18" charset="0"/>
                <a:cs typeface="Times New Roman" panose="02020603050405020304" pitchFamily="18" charset="0"/>
              </a:rPr>
              <a:t>2008. Strategy for the prevention and control of chronic non-communicable diseases,</a:t>
            </a:r>
          </a:p>
          <a:p>
            <a:pPr marL="0" indent="0">
              <a:buNone/>
            </a:pPr>
            <a:r>
              <a:rPr lang="en-US" sz="2400" dirty="0">
                <a:latin typeface="Times New Roman" panose="02020603050405020304" pitchFamily="18" charset="0"/>
                <a:cs typeface="Times New Roman" panose="02020603050405020304" pitchFamily="18" charset="0"/>
              </a:rPr>
              <a:t>2009. National program to fight cancer</a:t>
            </a:r>
          </a:p>
          <a:p>
            <a:pPr marL="0" indent="0">
              <a:buNone/>
            </a:pPr>
            <a:endParaRPr lang="sr-Latn-RS" sz="2400" dirty="0"/>
          </a:p>
          <a:p>
            <a:endParaRPr lang="en-US" sz="2400" dirty="0"/>
          </a:p>
        </p:txBody>
      </p:sp>
      <p:sp>
        <p:nvSpPr>
          <p:cNvPr id="5" name="Rectangle 2">
            <a:extLst>
              <a:ext uri="{FF2B5EF4-FFF2-40B4-BE49-F238E27FC236}">
                <a16:creationId xmlns:a16="http://schemas.microsoft.com/office/drawing/2014/main" xmlns="" id="{BD616FCD-0BA4-4D8C-8FFE-09F5C70DD288}"/>
              </a:ext>
            </a:extLst>
          </p:cNvPr>
          <p:cNvSpPr>
            <a:spLocks noGrp="1" noChangeArrowheads="1"/>
          </p:cNvSpPr>
          <p:nvPr>
            <p:ph type="title"/>
          </p:nvPr>
        </p:nvSpPr>
        <p:spPr bwMode="auto">
          <a:xfrm>
            <a:off x="292100" y="312434"/>
            <a:ext cx="9808633" cy="46680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cap="none" normalizeH="0" baseline="0" dirty="0">
                <a:ln>
                  <a:noFill/>
                </a:ln>
                <a:solidFill>
                  <a:srgbClr val="202124"/>
                </a:solidFill>
                <a:effectLst/>
                <a:latin typeface="Times New Roman" panose="02020603050405020304" pitchFamily="18" charset="0"/>
                <a:cs typeface="Times New Roman" panose="02020603050405020304" pitchFamily="18" charset="0"/>
              </a:rPr>
              <a:t>National politics</a:t>
            </a:r>
            <a:r>
              <a:rPr kumimoji="0" lang="en-US" altLang="en-US" sz="3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p:txBody>
      </p:sp>
      <p:sp>
        <p:nvSpPr>
          <p:cNvPr id="6" name="Rectangle 4">
            <a:extLst>
              <a:ext uri="{FF2B5EF4-FFF2-40B4-BE49-F238E27FC236}">
                <a16:creationId xmlns:a16="http://schemas.microsoft.com/office/drawing/2014/main" xmlns="" id="{3421BC9B-DDF5-480D-8C3A-C0F44AA8BEE2}"/>
              </a:ext>
            </a:extLst>
          </p:cNvPr>
          <p:cNvSpPr txBox="1">
            <a:spLocks noChangeArrowheads="1"/>
          </p:cNvSpPr>
          <p:nvPr/>
        </p:nvSpPr>
        <p:spPr bwMode="auto">
          <a:xfrm>
            <a:off x="1983206" y="3961958"/>
            <a:ext cx="6322593" cy="191335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rtlCol="0" anchor="ctr" anchorCtr="0" compatLnSpc="1">
            <a:prstTxWarp prst="textNoShape">
              <a:avLst/>
            </a:prstTxWarp>
            <a:sp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defTabSz="914400" eaLnBrk="0" fontAlgn="base" hangingPunct="0">
              <a:spcBef>
                <a:spcPct val="0"/>
              </a:spcBef>
              <a:spcAft>
                <a:spcPct val="0"/>
              </a:spcAft>
              <a:buClrTx/>
              <a:buSzTx/>
              <a:buFontTx/>
              <a:buNone/>
            </a:pPr>
            <a:r>
              <a:rPr lang="en-US" altLang="en-US" sz="2100" dirty="0">
                <a:solidFill>
                  <a:srgbClr val="202124"/>
                </a:solidFill>
                <a:latin typeface="Times New Roman" panose="02020603050405020304" pitchFamily="18" charset="0"/>
                <a:cs typeface="Times New Roman" panose="02020603050405020304" pitchFamily="18" charset="0"/>
              </a:rPr>
              <a:t>National</a:t>
            </a:r>
            <a:r>
              <a:rPr lang="en-US" altLang="en-US" sz="2100" dirty="0">
                <a:solidFill>
                  <a:srgbClr val="202124"/>
                </a:solidFill>
                <a:latin typeface="inherit"/>
              </a:rPr>
              <a:t> breast cancer early detection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Colorectal Cancer Early Detection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program of Serbia against cancer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Colorectal Cancer Prevention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Breast Cancer Prevention Program </a:t>
            </a:r>
            <a:endParaRPr lang="sr-Latn-RS" altLang="en-US" sz="2100" dirty="0">
              <a:solidFill>
                <a:srgbClr val="202124"/>
              </a:solidFill>
              <a:latin typeface="inherit"/>
            </a:endParaRPr>
          </a:p>
          <a:p>
            <a:pPr marL="0" indent="0" defTabSz="914400" eaLnBrk="0" fontAlgn="base" hangingPunct="0">
              <a:spcBef>
                <a:spcPct val="0"/>
              </a:spcBef>
              <a:spcAft>
                <a:spcPct val="0"/>
              </a:spcAft>
              <a:buClrTx/>
              <a:buSzTx/>
              <a:buFontTx/>
              <a:buNone/>
            </a:pPr>
            <a:r>
              <a:rPr lang="en-US" altLang="en-US" sz="2100" dirty="0">
                <a:solidFill>
                  <a:srgbClr val="202124"/>
                </a:solidFill>
                <a:latin typeface="inherit"/>
              </a:rPr>
              <a:t>National Cervical Cancer Prevention Program</a:t>
            </a:r>
            <a:r>
              <a:rPr lang="en-US" altLang="en-US" sz="800" dirty="0"/>
              <a:t> </a:t>
            </a:r>
            <a:endParaRPr lang="en-US" altLang="en-US" sz="1800" dirty="0">
              <a:latin typeface="Arial" panose="020B0604020202020204" pitchFamily="34" charset="0"/>
            </a:endParaRPr>
          </a:p>
        </p:txBody>
      </p:sp>
      <p:pic>
        <p:nvPicPr>
          <p:cNvPr id="7" name="Picture 6">
            <a:extLst>
              <a:ext uri="{FF2B5EF4-FFF2-40B4-BE49-F238E27FC236}">
                <a16:creationId xmlns:a16="http://schemas.microsoft.com/office/drawing/2014/main" xmlns="" id="{512125B0-C498-49CF-ACD8-C83284AB9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1625" y="3961957"/>
            <a:ext cx="3114336" cy="1915461"/>
          </a:xfrm>
          <a:prstGeom prst="rect">
            <a:avLst/>
          </a:prstGeom>
        </p:spPr>
      </p:pic>
    </p:spTree>
    <p:extLst>
      <p:ext uri="{BB962C8B-B14F-4D97-AF65-F5344CB8AC3E}">
        <p14:creationId xmlns:p14="http://schemas.microsoft.com/office/powerpoint/2010/main" val="773556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www.dzruma.rs/domzdravlja/wp-content/uploads/2018/03/WHO-Cancer-prevention-SR.jpg">
            <a:extLst>
              <a:ext uri="{FF2B5EF4-FFF2-40B4-BE49-F238E27FC236}">
                <a16:creationId xmlns:a16="http://schemas.microsoft.com/office/drawing/2014/main" xmlns="" id="{D37ED244-BDF7-422C-812A-50DB0D273EB8}"/>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4186" y="399495"/>
            <a:ext cx="5983550" cy="6196613"/>
          </a:xfrm>
          <a:prstGeom prst="rect">
            <a:avLst/>
          </a:prstGeom>
          <a:noFill/>
          <a:ln>
            <a:noFill/>
          </a:ln>
        </p:spPr>
      </p:pic>
      <p:pic>
        <p:nvPicPr>
          <p:cNvPr id="6" name="Picture 5">
            <a:extLst>
              <a:ext uri="{FF2B5EF4-FFF2-40B4-BE49-F238E27FC236}">
                <a16:creationId xmlns:a16="http://schemas.microsoft.com/office/drawing/2014/main" xmlns="" id="{B7278B74-3764-42ED-829E-A64514FA95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2508" y="5276392"/>
            <a:ext cx="2527012" cy="1253066"/>
          </a:xfrm>
          <a:prstGeom prst="rect">
            <a:avLst/>
          </a:prstGeom>
        </p:spPr>
      </p:pic>
      <p:pic>
        <p:nvPicPr>
          <p:cNvPr id="7" name="Picture 6">
            <a:extLst>
              <a:ext uri="{FF2B5EF4-FFF2-40B4-BE49-F238E27FC236}">
                <a16:creationId xmlns:a16="http://schemas.microsoft.com/office/drawing/2014/main" xmlns="" id="{A33C7159-E562-4EBB-84F3-99D171B835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73586" y="4339237"/>
            <a:ext cx="2829045" cy="1690688"/>
          </a:xfrm>
          <a:prstGeom prst="rect">
            <a:avLst/>
          </a:prstGeom>
        </p:spPr>
      </p:pic>
      <p:pic>
        <p:nvPicPr>
          <p:cNvPr id="8" name="Picture 2" descr="G:\Kampanja ZAJEDNO Ca dojke i grlica\Slike\22871_3_iff.jpg">
            <a:extLst>
              <a:ext uri="{FF2B5EF4-FFF2-40B4-BE49-F238E27FC236}">
                <a16:creationId xmlns:a16="http://schemas.microsoft.com/office/drawing/2014/main" xmlns="" id="{DFF7AC47-D8AF-4530-A9BD-A829B960370A}"/>
              </a:ext>
            </a:extLst>
          </p:cNvPr>
          <p:cNvPicPr>
            <a:picLocks noChangeAspect="1" noChangeArrowheads="1"/>
          </p:cNvPicPr>
          <p:nvPr/>
        </p:nvPicPr>
        <p:blipFill>
          <a:blip r:embed="rId5"/>
          <a:srcRect/>
          <a:stretch>
            <a:fillRect/>
          </a:stretch>
        </p:blipFill>
        <p:spPr bwMode="auto">
          <a:xfrm>
            <a:off x="6679008" y="837117"/>
            <a:ext cx="2133600" cy="1717288"/>
          </a:xfrm>
          <a:prstGeom prst="rect">
            <a:avLst/>
          </a:prstGeom>
          <a:noFill/>
        </p:spPr>
      </p:pic>
      <p:pic>
        <p:nvPicPr>
          <p:cNvPr id="9" name="Picture 2" descr="C:\Documents and Settings\Milena\Desktop\hpv_virus__consequences_of_infection_1919_x.png">
            <a:extLst>
              <a:ext uri="{FF2B5EF4-FFF2-40B4-BE49-F238E27FC236}">
                <a16:creationId xmlns:a16="http://schemas.microsoft.com/office/drawing/2014/main" xmlns="" id="{4D36D52A-0FFD-493D-8620-42B648582AA0}"/>
              </a:ext>
            </a:extLst>
          </p:cNvPr>
          <p:cNvPicPr>
            <a:picLocks noChangeAspect="1" noChangeArrowheads="1"/>
          </p:cNvPicPr>
          <p:nvPr/>
        </p:nvPicPr>
        <p:blipFill>
          <a:blip r:embed="rId6"/>
          <a:srcRect/>
          <a:stretch>
            <a:fillRect/>
          </a:stretch>
        </p:blipFill>
        <p:spPr bwMode="auto">
          <a:xfrm>
            <a:off x="9273586" y="2554405"/>
            <a:ext cx="2309926" cy="1253020"/>
          </a:xfrm>
          <a:prstGeom prst="rect">
            <a:avLst/>
          </a:prstGeom>
          <a:noFill/>
        </p:spPr>
      </p:pic>
      <p:pic>
        <p:nvPicPr>
          <p:cNvPr id="10" name="Picture 9">
            <a:extLst>
              <a:ext uri="{FF2B5EF4-FFF2-40B4-BE49-F238E27FC236}">
                <a16:creationId xmlns:a16="http://schemas.microsoft.com/office/drawing/2014/main" xmlns="" id="{D3173743-33EC-493E-A401-1069666CC3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51428" y="3497801"/>
            <a:ext cx="1805127" cy="1253067"/>
          </a:xfrm>
          <a:prstGeom prst="rect">
            <a:avLst/>
          </a:prstGeom>
        </p:spPr>
      </p:pic>
    </p:spTree>
    <p:extLst>
      <p:ext uri="{BB962C8B-B14F-4D97-AF65-F5344CB8AC3E}">
        <p14:creationId xmlns:p14="http://schemas.microsoft.com/office/powerpoint/2010/main" val="8963671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E6F2C61-3AE0-4B9C-A35C-13E72C1D2245}"/>
              </a:ext>
            </a:extLst>
          </p:cNvPr>
          <p:cNvSpPr>
            <a:spLocks noGrp="1"/>
          </p:cNvSpPr>
          <p:nvPr>
            <p:ph idx="1"/>
          </p:nvPr>
        </p:nvSpPr>
        <p:spPr>
          <a:xfrm>
            <a:off x="292100" y="482600"/>
            <a:ext cx="11595100" cy="5765799"/>
          </a:xfrm>
        </p:spPr>
        <p:txBody>
          <a:bodyPr>
            <a:noAutofit/>
          </a:bodyPr>
          <a:lstStyle/>
          <a:p>
            <a:pPr marL="0" marR="0" indent="0">
              <a:lnSpc>
                <a:spcPct val="115000"/>
              </a:lnSpc>
              <a:spcBef>
                <a:spcPts val="0"/>
              </a:spcBef>
              <a:spcAft>
                <a:spcPts val="1000"/>
              </a:spcAft>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n-US" sz="2400" dirty="0" smtClean="0">
                <a:effectLst/>
                <a:latin typeface="Times New Roman" panose="02020603050405020304" pitchFamily="18" charset="0"/>
                <a:ea typeface="Calibri" panose="020F0502020204030204" pitchFamily="34" charset="0"/>
                <a:cs typeface="Times New Roman" panose="02020603050405020304" pitchFamily="18" charset="0"/>
              </a:rPr>
              <a:t>Risk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factors</a:t>
            </a: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Tobacco use, alcohol consumption, unhealthy diet, physical inactivity and air pollution are risk factors for cancer and other noncommunicable diseases.  </a:t>
            </a:r>
          </a:p>
          <a:p>
            <a:pPr marL="0" marR="0" indent="0">
              <a:lnSpc>
                <a:spcPct val="115000"/>
              </a:lnSpc>
              <a:spcBef>
                <a:spcPts val="0"/>
              </a:spcBef>
              <a:spcAft>
                <a:spcPts val="1000"/>
              </a:spcAft>
              <a:buNone/>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Some chronic infections are risk factors for cancer; this is a particular issue in low- and middle-income countries. Approximately 13% of cancers diagnosed in 2018 globally were attributed to carcinogenic infections, including Helicobacter pylori, human papillomavirus (HPV), hepatitis B virus, hepatitis C virus, and Epstein-Barr virus .</a:t>
            </a:r>
          </a:p>
          <a:p>
            <a:pPr marL="0" marR="0">
              <a:lnSpc>
                <a:spcPct val="115000"/>
              </a:lnSpc>
              <a:spcBef>
                <a:spcPts val="0"/>
              </a:spcBef>
              <a:spcAft>
                <a:spcPts val="100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Hepatitis B and C viruses and some types of HPV increase the risk for liver and cervical cancer, respectively. Infection with HIV increases the risk of developing cervical cancer six-fold and substantially increases the risk of developing select other cancers such as Kaposi sarcoma.</a:t>
            </a:r>
          </a:p>
          <a:p>
            <a:pPr marL="0" marR="0">
              <a:lnSpc>
                <a:spcPct val="115000"/>
              </a:lnSpc>
              <a:spcBef>
                <a:spcPts val="0"/>
              </a:spcBef>
              <a:spcAft>
                <a:spcPts val="1000"/>
              </a:spcAft>
            </a:pP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28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2800" dirty="0"/>
          </a:p>
        </p:txBody>
      </p:sp>
    </p:spTree>
    <p:extLst>
      <p:ext uri="{BB962C8B-B14F-4D97-AF65-F5344CB8AC3E}">
        <p14:creationId xmlns:p14="http://schemas.microsoft.com/office/powerpoint/2010/main" val="3537032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B5A0B00-51F4-49A0-A341-C2AB591552D8}"/>
              </a:ext>
            </a:extLst>
          </p:cNvPr>
          <p:cNvSpPr>
            <a:spLocks noGrp="1"/>
          </p:cNvSpPr>
          <p:nvPr>
            <p:ph idx="1"/>
          </p:nvPr>
        </p:nvSpPr>
        <p:spPr>
          <a:xfrm>
            <a:off x="393700" y="562784"/>
            <a:ext cx="11201399" cy="4195481"/>
          </a:xfrm>
        </p:spPr>
        <p:txBody>
          <a:bodyPr>
            <a:normAutofit/>
          </a:bodyPr>
          <a:lstStyle/>
          <a:p>
            <a:pPr algn="just"/>
            <a:r>
              <a:rPr lang="sr-Latn-RS" sz="2400" b="0" i="0" dirty="0">
                <a:effectLst/>
                <a:latin typeface="Times New Roman" panose="02020603050405020304" pitchFamily="18" charset="0"/>
                <a:cs typeface="Times New Roman" panose="02020603050405020304" pitchFamily="18" charset="0"/>
              </a:rPr>
              <a:t>C</a:t>
            </a:r>
            <a:r>
              <a:rPr lang="en-US" sz="2400" b="0" i="0" dirty="0" err="1">
                <a:effectLst/>
                <a:latin typeface="Times New Roman" panose="02020603050405020304" pitchFamily="18" charset="0"/>
                <a:cs typeface="Times New Roman" panose="02020603050405020304" pitchFamily="18" charset="0"/>
              </a:rPr>
              <a:t>ancer</a:t>
            </a:r>
            <a:r>
              <a:rPr lang="en-US" sz="2400" b="0" i="0" dirty="0">
                <a:effectLst/>
                <a:latin typeface="Times New Roman" panose="02020603050405020304" pitchFamily="18" charset="0"/>
                <a:cs typeface="Times New Roman" panose="02020603050405020304" pitchFamily="18" charset="0"/>
              </a:rPr>
              <a:t> ranks as a leading cause of death and an important barrier to increasing life expectancy in every country of the world.</a:t>
            </a:r>
            <a:r>
              <a:rPr lang="en-US" sz="2400" b="0" i="0" u="none" strike="noStrike" baseline="30000" dirty="0">
                <a:effectLst/>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1</a:t>
            </a:r>
            <a:r>
              <a:rPr lang="en-US" sz="2400" b="0" i="0" dirty="0">
                <a:effectLst/>
                <a:latin typeface="Times New Roman" panose="02020603050405020304" pitchFamily="18" charset="0"/>
                <a:cs typeface="Times New Roman" panose="02020603050405020304" pitchFamily="18" charset="0"/>
              </a:rPr>
              <a:t> According to estimates from the World Health Organization (WHO) in 20</a:t>
            </a:r>
            <a:r>
              <a:rPr lang="sr-Latn-RS" sz="2400" dirty="0">
                <a:latin typeface="Times New Roman" panose="02020603050405020304" pitchFamily="18" charset="0"/>
                <a:cs typeface="Times New Roman" panose="02020603050405020304" pitchFamily="18" charset="0"/>
              </a:rPr>
              <a:t>19</a:t>
            </a:r>
            <a:r>
              <a:rPr lang="en-US" sz="2400" b="0" i="0" dirty="0">
                <a:effectLst/>
                <a:latin typeface="Times New Roman" panose="02020603050405020304" pitchFamily="18" charset="0"/>
                <a:cs typeface="Times New Roman" panose="02020603050405020304" pitchFamily="18" charset="0"/>
              </a:rPr>
              <a:t>, cancer is the first or second leading cause of death before the age of 70 years in 112 of 183 countries and ranks third or fourth in a further 23 countries. Cancer's rising prominence as a leading cause of death partly reflects marked declines in mortality rates of stroke and coronary heart disease, relative to cancer, in many countries.</a:t>
            </a:r>
            <a:endParaRPr lang="en-US" sz="2400" dirty="0">
              <a:latin typeface="Times New Roman" panose="02020603050405020304" pitchFamily="18" charset="0"/>
              <a:cs typeface="Times New Roman" panose="02020603050405020304" pitchFamily="18" charset="0"/>
            </a:endParaRPr>
          </a:p>
        </p:txBody>
      </p:sp>
      <p:pic>
        <p:nvPicPr>
          <p:cNvPr id="22530" name="Picture 2" descr="Details are in the caption following the image">
            <a:extLst>
              <a:ext uri="{FF2B5EF4-FFF2-40B4-BE49-F238E27FC236}">
                <a16:creationId xmlns:a16="http://schemas.microsoft.com/office/drawing/2014/main" xmlns="" id="{6F983682-939F-4761-9BBF-5BD278B126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0814" y="3437466"/>
            <a:ext cx="7086600" cy="3213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309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E1E4E67-D80E-4277-8E44-9CD972996BD3}"/>
              </a:ext>
            </a:extLst>
          </p:cNvPr>
          <p:cNvSpPr>
            <a:spLocks noGrp="1"/>
          </p:cNvSpPr>
          <p:nvPr>
            <p:ph idx="1"/>
          </p:nvPr>
        </p:nvSpPr>
        <p:spPr>
          <a:xfrm>
            <a:off x="221326" y="182033"/>
            <a:ext cx="10862568" cy="5873401"/>
          </a:xfrm>
        </p:spPr>
        <p:txBody>
          <a:bodyPr>
            <a:noAutofit/>
          </a:bodyPr>
          <a:lstStyle/>
          <a:p>
            <a:pPr marL="0" marR="0" indent="0">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Cancer is a leading cause of death worldwide, accounting for nearly 10 million deaths in 2020 . </a:t>
            </a:r>
            <a:endParaRPr lang="sr-Latn-RS"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most common in 2020 (in terms of new cases of cancer) were: </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breast (2.26 million cases);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lung (2.21 million cases);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colon and rectum (1.93 million cases);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prostate (1.41 million cases);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skin (non-melanoma) (1.20 million cases); and</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stomach (1.09 million cases).</a:t>
            </a:r>
          </a:p>
          <a:p>
            <a:pPr marL="0" marR="0" indent="0">
              <a:lnSpc>
                <a:spcPct val="115000"/>
              </a:lnSpc>
              <a:spcBef>
                <a:spcPts val="0"/>
              </a:spcBef>
              <a:spcAft>
                <a:spcPts val="1000"/>
              </a:spcAft>
              <a:buNone/>
            </a:pPr>
            <a:r>
              <a:rPr lang="en-US" dirty="0">
                <a:effectLst/>
                <a:latin typeface="Times New Roman" panose="02020603050405020304" pitchFamily="18" charset="0"/>
                <a:ea typeface="Calibri" panose="020F0502020204030204" pitchFamily="34" charset="0"/>
                <a:cs typeface="Times New Roman" panose="02020603050405020304" pitchFamily="18" charset="0"/>
              </a:rPr>
              <a:t>The most common causes of cancer death in 2020 were: </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lung (1.80 million deaths);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colon and rectum (916 000 deaths);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liver (830 000 deaths);</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stomach (769 000 deaths); and</a:t>
            </a:r>
          </a:p>
          <a:p>
            <a:pPr marL="0" marR="0">
              <a:lnSpc>
                <a:spcPct val="115000"/>
              </a:lnSpc>
              <a:spcBef>
                <a:spcPts val="0"/>
              </a:spcBef>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breast (685 000 deaths).</a:t>
            </a:r>
          </a:p>
          <a:p>
            <a:pPr marL="0" marR="0" indent="0">
              <a:lnSpc>
                <a:spcPct val="115000"/>
              </a:lnSpc>
              <a:spcBef>
                <a:spcPts val="0"/>
              </a:spcBef>
              <a:spcAft>
                <a:spcPts val="1000"/>
              </a:spcAft>
              <a:buNone/>
            </a:pPr>
            <a:r>
              <a:rPr lang="en-US"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671628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A148BB-E4E3-48AF-A4C6-1EF93F1F61BE}"/>
              </a:ext>
            </a:extLst>
          </p:cNvPr>
          <p:cNvSpPr>
            <a:spLocks noGrp="1"/>
          </p:cNvSpPr>
          <p:nvPr>
            <p:ph type="title"/>
          </p:nvPr>
        </p:nvSpPr>
        <p:spPr>
          <a:xfrm>
            <a:off x="315669" y="167569"/>
            <a:ext cx="3707692" cy="1400530"/>
          </a:xfrm>
        </p:spPr>
        <p:txBody>
          <a:bodyPr/>
          <a:lstStyle/>
          <a:p>
            <a:pPr algn="ctr"/>
            <a:r>
              <a:rPr lang="en-US" sz="3200" b="1" spc="-50" dirty="0">
                <a:solidFill>
                  <a:srgbClr val="EE9327"/>
                </a:solidFill>
                <a:effectLst/>
                <a:latin typeface="Times New Roman" panose="02020603050405020304" pitchFamily="18" charset="0"/>
                <a:ea typeface="Times New Roman" panose="02020603050405020304" pitchFamily="18" charset="0"/>
                <a:cs typeface="Times New Roman" panose="02020603050405020304" pitchFamily="18" charset="0"/>
              </a:rPr>
              <a:t>Global cancer incidence: both sexes</a:t>
            </a:r>
            <a:r>
              <a:rPr lang="en-US" sz="3200" b="1" dirty="0">
                <a:effectLst/>
                <a:latin typeface="Times New Roman" panose="02020603050405020304" pitchFamily="18" charset="0"/>
                <a:ea typeface="Calibri" panose="020F0502020204030204" pitchFamily="34" charset="0"/>
                <a:cs typeface="Times New Roman" panose="02020603050405020304" pitchFamily="18" charset="0"/>
              </a:rPr>
              <a:t/>
            </a:r>
            <a:br>
              <a:rPr lang="en-US" sz="32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3200" b="1" dirty="0">
              <a:latin typeface="Times New Roman" panose="02020603050405020304" pitchFamily="18"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xmlns="" id="{A4B0305B-1C7C-491D-A839-5C66F7AC9A2C}"/>
              </a:ext>
            </a:extLst>
          </p:cNvPr>
          <p:cNvGraphicFramePr>
            <a:graphicFrameLocks noGrp="1"/>
          </p:cNvGraphicFramePr>
          <p:nvPr>
            <p:extLst>
              <p:ext uri="{D42A27DB-BD31-4B8C-83A1-F6EECF244321}">
                <p14:modId xmlns:p14="http://schemas.microsoft.com/office/powerpoint/2010/main" val="3439059777"/>
              </p:ext>
            </p:extLst>
          </p:nvPr>
        </p:nvGraphicFramePr>
        <p:xfrm>
          <a:off x="4186726" y="167569"/>
          <a:ext cx="7269400" cy="6367251"/>
        </p:xfrm>
        <a:graphic>
          <a:graphicData uri="http://schemas.openxmlformats.org/drawingml/2006/table">
            <a:tbl>
              <a:tblPr firstRow="1" firstCol="1" bandRow="1">
                <a:tableStyleId>{5C22544A-7EE6-4342-B048-85BDC9FD1C3A}</a:tableStyleId>
              </a:tblPr>
              <a:tblGrid>
                <a:gridCol w="1233282">
                  <a:extLst>
                    <a:ext uri="{9D8B030D-6E8A-4147-A177-3AD203B41FA5}">
                      <a16:colId xmlns:a16="http://schemas.microsoft.com/office/drawing/2014/main" xmlns="" val="3883434339"/>
                    </a:ext>
                  </a:extLst>
                </a:gridCol>
                <a:gridCol w="2480042">
                  <a:extLst>
                    <a:ext uri="{9D8B030D-6E8A-4147-A177-3AD203B41FA5}">
                      <a16:colId xmlns:a16="http://schemas.microsoft.com/office/drawing/2014/main" xmlns="" val="1736603461"/>
                    </a:ext>
                  </a:extLst>
                </a:gridCol>
                <a:gridCol w="1785901">
                  <a:extLst>
                    <a:ext uri="{9D8B030D-6E8A-4147-A177-3AD203B41FA5}">
                      <a16:colId xmlns:a16="http://schemas.microsoft.com/office/drawing/2014/main" xmlns="" val="3615868220"/>
                    </a:ext>
                  </a:extLst>
                </a:gridCol>
                <a:gridCol w="1770175">
                  <a:extLst>
                    <a:ext uri="{9D8B030D-6E8A-4147-A177-3AD203B41FA5}">
                      <a16:colId xmlns:a16="http://schemas.microsoft.com/office/drawing/2014/main" xmlns="" val="819903402"/>
                    </a:ext>
                  </a:extLst>
                </a:gridCol>
              </a:tblGrid>
              <a:tr h="337147">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Rank</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Cancer</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New cases in 2020</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 of all cancers</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nchor="ctr"/>
                </a:tc>
                <a:extLst>
                  <a:ext uri="{0D108BD9-81ED-4DB2-BD59-A6C34878D82A}">
                    <a16:rowId xmlns:a16="http://schemas.microsoft.com/office/drawing/2014/main" xmlns="" val="2020611207"/>
                  </a:ext>
                </a:extLst>
              </a:tr>
              <a:tr h="150096">
                <a:tc>
                  <a:txBody>
                    <a:bodyPr/>
                    <a:lstStyle/>
                    <a:p>
                      <a:pPr algn="ctr"/>
                      <a:endParaRPr lang="en-US" sz="1100" b="1" dirty="0">
                        <a:effectLst/>
                        <a:latin typeface="Times New Roman" panose="02020603050405020304" pitchFamily="18"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All cancers*</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18,094,716</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algn="ctr"/>
                      <a:endParaRPr lang="en-US" sz="1100" b="1">
                        <a:effectLst/>
                        <a:latin typeface="Times New Roman" panose="02020603050405020304" pitchFamily="18" charset="0"/>
                        <a:cs typeface="Times New Roman" panose="02020603050405020304" pitchFamily="18" charset="0"/>
                      </a:endParaRPr>
                    </a:p>
                  </a:txBody>
                  <a:tcPr marL="49882" marR="49882" marT="0" marB="0"/>
                </a:tc>
                <a:extLst>
                  <a:ext uri="{0D108BD9-81ED-4DB2-BD59-A6C34878D82A}">
                    <a16:rowId xmlns:a16="http://schemas.microsoft.com/office/drawing/2014/main" xmlns="" val="1531333198"/>
                  </a:ext>
                </a:extLst>
              </a:tr>
              <a:tr h="152939">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Breast</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2,261,419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12.5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920201304"/>
                  </a:ext>
                </a:extLst>
              </a:tr>
              <a:tr h="14782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Lung</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2,206,771</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12.2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2391370866"/>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Colorectal**</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1,931,590</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10.7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4104968818"/>
                  </a:ext>
                </a:extLst>
              </a:tr>
              <a:tr h="13247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Prostate</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1,414,259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7.8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214661502"/>
                  </a:ext>
                </a:extLst>
              </a:tr>
              <a:tr h="152939">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5</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Stomach</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1,089,103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6.0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452839782"/>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6</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Liver</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905,677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5.0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962244579"/>
                  </a:ext>
                </a:extLst>
              </a:tr>
              <a:tr h="137589">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Cervix uteri</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604,127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018087278"/>
                  </a:ext>
                </a:extLst>
              </a:tr>
              <a:tr h="121000">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err="1">
                          <a:effectLst/>
                          <a:latin typeface="Times New Roman" panose="02020603050405020304" pitchFamily="18" charset="0"/>
                          <a:cs typeface="Times New Roman" panose="02020603050405020304" pitchFamily="18" charset="0"/>
                        </a:rPr>
                        <a:t>Oesophagus</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604,100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289876139"/>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Thyroid</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586,202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2546717230"/>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Bladder</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573,278</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3.2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261376666"/>
                  </a:ext>
                </a:extLst>
              </a:tr>
              <a:tr h="127354">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11</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Non-Hodgkin lymphoma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544,352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665849302"/>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Pancreas</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495,773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306087267"/>
                  </a:ext>
                </a:extLst>
              </a:tr>
              <a:tr h="142704">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Leukaemia</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474,519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2.6</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854720795"/>
                  </a:ext>
                </a:extLst>
              </a:tr>
              <a:tr h="152939">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Kidney</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431,288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2.4</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575007667"/>
                  </a:ext>
                </a:extLst>
              </a:tr>
              <a:tr h="142704">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Corpus uteri</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417,367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813170140"/>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16</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Lip, oral cavity</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377,713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903582514"/>
                  </a:ext>
                </a:extLst>
              </a:tr>
              <a:tr h="142704">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Melanoma of skin</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324,635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2713023868"/>
                  </a:ext>
                </a:extLst>
              </a:tr>
              <a:tr h="14782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18</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Ovary</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313,959</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724781533"/>
                  </a:ext>
                </a:extLst>
              </a:tr>
              <a:tr h="175006">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Brain, central nervous system</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308,102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1.7</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195806727"/>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Larynx</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184,615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1.0</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922646472"/>
                  </a:ext>
                </a:extLst>
              </a:tr>
              <a:tr h="137589">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21</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Multiple myeloma</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176,404</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1.0</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2590548827"/>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Nasopharynx</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133,354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0.7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880630192"/>
                  </a:ext>
                </a:extLst>
              </a:tr>
              <a:tr h="121000">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Gallbladder</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115,949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0.6</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51225995"/>
                  </a:ext>
                </a:extLst>
              </a:tr>
              <a:tr h="142704">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24</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Oropharynx</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98,412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0.5</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816260089"/>
                  </a:ext>
                </a:extLst>
              </a:tr>
              <a:tr h="14782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25</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Hypopharynx</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84,254</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0.5</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37099837"/>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26</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Hodgkin lymphoma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83,087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0.5</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419834197"/>
                  </a:ext>
                </a:extLst>
              </a:tr>
              <a:tr h="14782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27</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Testis</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74,458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0.4</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246956274"/>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28</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Salivary glands</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53,583</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2185092658"/>
                  </a:ext>
                </a:extLst>
              </a:tr>
              <a:tr h="142704">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29</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Vulva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45,240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682000324"/>
                  </a:ext>
                </a:extLst>
              </a:tr>
              <a:tr h="152939">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Penis</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36,068</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4138508121"/>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31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Kaposi sarcoma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34,270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1326764019"/>
                  </a:ext>
                </a:extLst>
              </a:tr>
              <a:tr h="147822">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32</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Mesothelioma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30,870</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0.2</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4095055916"/>
                  </a:ext>
                </a:extLst>
              </a:tr>
              <a:tr h="147822">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33</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Vagina</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a:effectLst/>
                          <a:latin typeface="Times New Roman" panose="02020603050405020304" pitchFamily="18" charset="0"/>
                          <a:cs typeface="Times New Roman" panose="02020603050405020304" pitchFamily="18" charset="0"/>
                        </a:rPr>
                        <a:t>17,908</a:t>
                      </a:r>
                      <a:endParaRPr lang="en-US" sz="1100" b="1">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tc>
                  <a:txBody>
                    <a:bodyPr/>
                    <a:lstStyle/>
                    <a:p>
                      <a:pPr marL="0" marR="0" algn="ctr">
                        <a:lnSpc>
                          <a:spcPct val="115000"/>
                        </a:lnSpc>
                        <a:spcBef>
                          <a:spcPts val="0"/>
                        </a:spcBef>
                        <a:spcAft>
                          <a:spcPts val="0"/>
                        </a:spcAft>
                      </a:pPr>
                      <a:r>
                        <a:rPr lang="en-US" sz="1100" b="1" spc="-10" dirty="0">
                          <a:effectLst/>
                          <a:latin typeface="Times New Roman" panose="02020603050405020304" pitchFamily="18" charset="0"/>
                          <a:cs typeface="Times New Roman" panose="02020603050405020304" pitchFamily="18" charset="0"/>
                        </a:rPr>
                        <a:t>0.1</a:t>
                      </a: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9882" marR="49882" marT="0" marB="0"/>
                </a:tc>
                <a:extLst>
                  <a:ext uri="{0D108BD9-81ED-4DB2-BD59-A6C34878D82A}">
                    <a16:rowId xmlns:a16="http://schemas.microsoft.com/office/drawing/2014/main" xmlns="" val="3030462735"/>
                  </a:ext>
                </a:extLst>
              </a:tr>
            </a:tbl>
          </a:graphicData>
        </a:graphic>
      </p:graphicFrame>
    </p:spTree>
    <p:extLst>
      <p:ext uri="{BB962C8B-B14F-4D97-AF65-F5344CB8AC3E}">
        <p14:creationId xmlns:p14="http://schemas.microsoft.com/office/powerpoint/2010/main" val="418963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540348-10F3-4829-991B-8FD3EDD87E59}"/>
              </a:ext>
            </a:extLst>
          </p:cNvPr>
          <p:cNvSpPr>
            <a:spLocks noGrp="1"/>
          </p:cNvSpPr>
          <p:nvPr>
            <p:ph type="title"/>
          </p:nvPr>
        </p:nvSpPr>
        <p:spPr/>
        <p:txBody>
          <a:bodyPr/>
          <a:lstStyle/>
          <a:p>
            <a:pPr algn="ctr"/>
            <a:r>
              <a:rPr lang="en-US" sz="36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men</a:t>
            </a:r>
            <a:r>
              <a:rPr lang="en-US" sz="6600" dirty="0">
                <a:effectLst/>
                <a:latin typeface="Times New Roman" panose="02020603050405020304" pitchFamily="18" charset="0"/>
                <a:ea typeface="Calibri" panose="020F0502020204030204" pitchFamily="34" charset="0"/>
                <a:cs typeface="Times New Roman" panose="02020603050405020304" pitchFamily="18" charset="0"/>
              </a:rPr>
              <a:t/>
            </a:r>
            <a:br>
              <a:rPr lang="en-US" sz="66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6000" dirty="0"/>
          </a:p>
        </p:txBody>
      </p:sp>
      <p:sp>
        <p:nvSpPr>
          <p:cNvPr id="3" name="Content Placeholder 2">
            <a:extLst>
              <a:ext uri="{FF2B5EF4-FFF2-40B4-BE49-F238E27FC236}">
                <a16:creationId xmlns:a16="http://schemas.microsoft.com/office/drawing/2014/main" xmlns="" id="{DF4C78AE-0DBF-42AB-B26E-B8129F73277A}"/>
              </a:ext>
            </a:extLst>
          </p:cNvPr>
          <p:cNvSpPr>
            <a:spLocks noGrp="1"/>
          </p:cNvSpPr>
          <p:nvPr>
            <p:ph idx="1"/>
          </p:nvPr>
        </p:nvSpPr>
        <p:spPr>
          <a:xfrm>
            <a:off x="762000" y="1439334"/>
            <a:ext cx="10401300" cy="4809066"/>
          </a:xfrm>
        </p:spPr>
        <p:txBody>
          <a:bodyPr>
            <a:normAutofit/>
          </a:bodyPr>
          <a:lstStyle/>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Lung cancer was the most common cancer in men worldwide, contributing 15.4% of the total number of new cases diagnosed in 2020.</a:t>
            </a:r>
          </a:p>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The top three – lung, prostate and colorectal cancers – contributed 41.9% of all cancers (excluding non-melanoma skin cancer).</a:t>
            </a:r>
          </a:p>
          <a:p>
            <a:pPr marL="0" marR="0" algn="just">
              <a:lnSpc>
                <a:spcPct val="115000"/>
              </a:lnSpc>
              <a:spcBef>
                <a:spcPts val="0"/>
              </a:spcBef>
              <a:spcAft>
                <a:spcPts val="1000"/>
              </a:spcAft>
            </a:pPr>
            <a:r>
              <a:rPr lang="en-US" sz="2800" dirty="0">
                <a:effectLst/>
                <a:latin typeface="Times New Roman" panose="02020603050405020304" pitchFamily="18" charset="0"/>
                <a:ea typeface="Calibri" panose="020F0502020204030204" pitchFamily="34" charset="0"/>
                <a:cs typeface="Times New Roman" panose="02020603050405020304" pitchFamily="18" charset="0"/>
              </a:rPr>
              <a:t>Other common cancers contributing more than 5% were stomach and liver.</a:t>
            </a:r>
          </a:p>
          <a:p>
            <a:endParaRPr lang="en-US" sz="3200" dirty="0"/>
          </a:p>
        </p:txBody>
      </p:sp>
    </p:spTree>
    <p:extLst>
      <p:ext uri="{BB962C8B-B14F-4D97-AF65-F5344CB8AC3E}">
        <p14:creationId xmlns:p14="http://schemas.microsoft.com/office/powerpoint/2010/main" val="1189865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43B9FCE9-DBB8-4801-A4BC-2B4FC7DBF2C2}"/>
              </a:ext>
            </a:extLst>
          </p:cNvPr>
          <p:cNvSpPr>
            <a:spLocks noGrp="1"/>
          </p:cNvSpPr>
          <p:nvPr>
            <p:ph type="title"/>
          </p:nvPr>
        </p:nvSpPr>
        <p:spPr>
          <a:xfrm>
            <a:off x="227011" y="181921"/>
            <a:ext cx="2668589" cy="1400530"/>
          </a:xfrm>
        </p:spPr>
        <p:txBody>
          <a:bodyPr/>
          <a:lstStyle/>
          <a:p>
            <a:pPr algn="ctr"/>
            <a:r>
              <a:rPr lang="en-US" sz="3200" b="1"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Global cancer incidence in men</a:t>
            </a:r>
            <a:r>
              <a:rPr lang="en-US" sz="60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t/>
            </a:r>
            <a:br>
              <a:rPr lang="en-US" sz="6000" dirty="0">
                <a:solidFill>
                  <a:srgbClr val="FFC000"/>
                </a:solidFill>
                <a:effectLst/>
                <a:latin typeface="Times New Roman" panose="02020603050405020304" pitchFamily="18" charset="0"/>
                <a:ea typeface="Calibri" panose="020F0502020204030204" pitchFamily="34" charset="0"/>
                <a:cs typeface="Times New Roman" panose="02020603050405020304" pitchFamily="18" charset="0"/>
              </a:rPr>
            </a:br>
            <a:endParaRPr lang="en-US" sz="5400" dirty="0">
              <a:solidFill>
                <a:srgbClr val="FFC000"/>
              </a:solidFill>
            </a:endParaRPr>
          </a:p>
        </p:txBody>
      </p:sp>
      <p:graphicFrame>
        <p:nvGraphicFramePr>
          <p:cNvPr id="5" name="Table 4">
            <a:extLst>
              <a:ext uri="{FF2B5EF4-FFF2-40B4-BE49-F238E27FC236}">
                <a16:creationId xmlns:a16="http://schemas.microsoft.com/office/drawing/2014/main" xmlns="" id="{764B0172-674B-4387-99C5-09B608E6B637}"/>
              </a:ext>
            </a:extLst>
          </p:cNvPr>
          <p:cNvGraphicFramePr>
            <a:graphicFrameLocks noGrp="1"/>
          </p:cNvGraphicFramePr>
          <p:nvPr>
            <p:extLst>
              <p:ext uri="{D42A27DB-BD31-4B8C-83A1-F6EECF244321}">
                <p14:modId xmlns:p14="http://schemas.microsoft.com/office/powerpoint/2010/main" val="2384849878"/>
              </p:ext>
            </p:extLst>
          </p:nvPr>
        </p:nvGraphicFramePr>
        <p:xfrm>
          <a:off x="3124200" y="31286"/>
          <a:ext cx="6629399" cy="6675945"/>
        </p:xfrm>
        <a:graphic>
          <a:graphicData uri="http://schemas.openxmlformats.org/drawingml/2006/table">
            <a:tbl>
              <a:tblPr firstRow="1" firstCol="1" bandRow="1">
                <a:tableStyleId>{5C22544A-7EE6-4342-B048-85BDC9FD1C3A}</a:tableStyleId>
              </a:tblPr>
              <a:tblGrid>
                <a:gridCol w="1124704">
                  <a:extLst>
                    <a:ext uri="{9D8B030D-6E8A-4147-A177-3AD203B41FA5}">
                      <a16:colId xmlns:a16="http://schemas.microsoft.com/office/drawing/2014/main" xmlns="" val="867392733"/>
                    </a:ext>
                  </a:extLst>
                </a:gridCol>
                <a:gridCol w="2261698">
                  <a:extLst>
                    <a:ext uri="{9D8B030D-6E8A-4147-A177-3AD203B41FA5}">
                      <a16:colId xmlns:a16="http://schemas.microsoft.com/office/drawing/2014/main" xmlns="" val="3762344087"/>
                    </a:ext>
                  </a:extLst>
                </a:gridCol>
                <a:gridCol w="1628668">
                  <a:extLst>
                    <a:ext uri="{9D8B030D-6E8A-4147-A177-3AD203B41FA5}">
                      <a16:colId xmlns:a16="http://schemas.microsoft.com/office/drawing/2014/main" xmlns="" val="1625069516"/>
                    </a:ext>
                  </a:extLst>
                </a:gridCol>
                <a:gridCol w="1614329">
                  <a:extLst>
                    <a:ext uri="{9D8B030D-6E8A-4147-A177-3AD203B41FA5}">
                      <a16:colId xmlns:a16="http://schemas.microsoft.com/office/drawing/2014/main" xmlns="" val="2332847075"/>
                    </a:ext>
                  </a:extLst>
                </a:gridCol>
              </a:tblGrid>
              <a:tr h="30551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Rank</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Cancer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New cases in 2020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 of all cancers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871073625"/>
                  </a:ext>
                </a:extLst>
              </a:tr>
              <a:tr h="136012">
                <a:tc>
                  <a:txBody>
                    <a:bodyPr/>
                    <a:lstStyle/>
                    <a:p>
                      <a:pPr algn="ctr"/>
                      <a:endParaRPr lang="en-US" sz="1400" dirty="0">
                        <a:effectLst/>
                        <a:latin typeface="Times New Roman" panose="02020603050405020304" pitchFamily="18"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All cancers*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9,342,957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algn="ctr"/>
                      <a:endParaRPr lang="en-US" sz="1400">
                        <a:effectLst/>
                        <a:latin typeface="Times New Roman" panose="02020603050405020304" pitchFamily="18"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4285997685"/>
                  </a:ext>
                </a:extLst>
              </a:tr>
              <a:tr h="138588">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Lung</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1,435,943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15.4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857337892"/>
                  </a:ext>
                </a:extLst>
              </a:tr>
              <a:tr h="13395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Prostate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1,414,259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15.1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4133757540"/>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Colorectal**</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1,065,960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11.4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537820020"/>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Stomach</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719,523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7.7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642089151"/>
                  </a:ext>
                </a:extLst>
              </a:tr>
              <a:tr h="138588">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Liver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632,320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6.8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466039446"/>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Bladder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440,864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26815804"/>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Oesophagus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418,350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4248900622"/>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Non-Hodgkin lymphoma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304,151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3.3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644992484"/>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Kidney</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271,249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38626342"/>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Leukaemia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269,503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590417675"/>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Lip, oral cavity</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264,211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033805385"/>
                  </a:ext>
                </a:extLst>
              </a:tr>
              <a:tr h="133951">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Pancreas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262,865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578937516"/>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Melanoma of skin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173,844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275912883"/>
                  </a:ext>
                </a:extLst>
              </a:tr>
              <a:tr h="275373">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Brain, central nervous system</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168,346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974061733"/>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Larynx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160,265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875177723"/>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16</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Thyroid</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137,287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762392362"/>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Multiple melanoma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98,613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801774009"/>
                  </a:ext>
                </a:extLst>
              </a:tr>
              <a:tr h="13395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Nasopharynx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96,371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143406521"/>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19</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Oropharynx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79,045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0.8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176593947"/>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20</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Testis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74,458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8026924"/>
                  </a:ext>
                </a:extLst>
              </a:tr>
              <a:tr h="133179">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Hypopharynx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70,254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809922189"/>
                  </a:ext>
                </a:extLst>
              </a:tr>
              <a:tr h="13395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Hodgkin lymphoma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48,981</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2486583358"/>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Gallbladder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41,062</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1631420128"/>
                  </a:ext>
                </a:extLst>
              </a:tr>
              <a:tr h="133179">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Penis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36,068</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0.4</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666251332"/>
                  </a:ext>
                </a:extLst>
              </a:tr>
              <a:tr h="133951">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Salivary glands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29,694</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0.3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75450188"/>
                  </a:ext>
                </a:extLst>
              </a:tr>
              <a:tr h="13395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26</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Kaposi sarcoma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23,413</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0.3</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746523871"/>
                  </a:ext>
                </a:extLst>
              </a:tr>
              <a:tr h="133951">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27</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Mesothelioma</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a:effectLst/>
                          <a:latin typeface="Times New Roman" panose="02020603050405020304" pitchFamily="18" charset="0"/>
                          <a:cs typeface="Times New Roman" panose="02020603050405020304" pitchFamily="18" charset="0"/>
                        </a:rPr>
                        <a:t>21,560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tc>
                  <a:txBody>
                    <a:bodyPr/>
                    <a:lstStyle/>
                    <a:p>
                      <a:pPr marL="0" marR="0" algn="ctr">
                        <a:lnSpc>
                          <a:spcPct val="115000"/>
                        </a:lnSpc>
                        <a:spcBef>
                          <a:spcPts val="0"/>
                        </a:spcBef>
                        <a:spcAft>
                          <a:spcPts val="0"/>
                        </a:spcAft>
                      </a:pPr>
                      <a:r>
                        <a:rPr lang="en-US" sz="1400" spc="-10" dirty="0">
                          <a:effectLst/>
                          <a:latin typeface="Times New Roman" panose="02020603050405020304" pitchFamily="18" charset="0"/>
                          <a:cs typeface="Times New Roman" panose="02020603050405020304" pitchFamily="18" charset="0"/>
                        </a:rPr>
                        <a:t>0.2</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641" marR="55641" marT="0" marB="0" anchor="ctr"/>
                </a:tc>
                <a:extLst>
                  <a:ext uri="{0D108BD9-81ED-4DB2-BD59-A6C34878D82A}">
                    <a16:rowId xmlns:a16="http://schemas.microsoft.com/office/drawing/2014/main" xmlns="" val="3883671118"/>
                  </a:ext>
                </a:extLst>
              </a:tr>
            </a:tbl>
          </a:graphicData>
        </a:graphic>
      </p:graphicFrame>
    </p:spTree>
    <p:extLst>
      <p:ext uri="{BB962C8B-B14F-4D97-AF65-F5344CB8AC3E}">
        <p14:creationId xmlns:p14="http://schemas.microsoft.com/office/powerpoint/2010/main" val="30526230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1470</TotalTime>
  <Words>3082</Words>
  <Application>Microsoft Office PowerPoint</Application>
  <PresentationFormat>Widescreen</PresentationFormat>
  <Paragraphs>902</Paragraphs>
  <Slides>33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Arial</vt:lpstr>
      <vt:lpstr>Calibri</vt:lpstr>
      <vt:lpstr>Century Gothic</vt:lpstr>
      <vt:lpstr>FranklinGothic-Book-regular</vt:lpstr>
      <vt:lpstr>inherit</vt:lpstr>
      <vt:lpstr>Symbol</vt:lpstr>
      <vt:lpstr>Times New Roman</vt:lpstr>
      <vt:lpstr>Wingdings 3</vt:lpstr>
      <vt:lpstr>Ion</vt:lpstr>
      <vt:lpstr>Epidemiological characteristics and public health importance of malignant diseases</vt:lpstr>
      <vt:lpstr>PowerPoint Presentation</vt:lpstr>
      <vt:lpstr>PowerPoint Presentation</vt:lpstr>
      <vt:lpstr>PowerPoint Presentation</vt:lpstr>
      <vt:lpstr>PowerPoint Presentation</vt:lpstr>
      <vt:lpstr>PowerPoint Presentation</vt:lpstr>
      <vt:lpstr>Global cancer incidence: both sexes </vt:lpstr>
      <vt:lpstr>Global cancer incidence in men </vt:lpstr>
      <vt:lpstr>Global cancer incidence in men </vt:lpstr>
      <vt:lpstr>Global cancer incidence in women</vt:lpstr>
      <vt:lpstr>Global cancer incidence in women</vt:lpstr>
      <vt:lpstr>Cancer rates by Human Development Index </vt:lpstr>
      <vt:lpstr>PowerPoint Presentation</vt:lpstr>
      <vt:lpstr>PowerPoint Presentation</vt:lpstr>
      <vt:lpstr>Estimated cancer incidence, all cancers, both sexes </vt:lpstr>
      <vt:lpstr>Global cancer data by country </vt:lpstr>
      <vt:lpstr>PowerPoint Presentation</vt:lpstr>
      <vt:lpstr>PowerPoint Presentation</vt:lpstr>
      <vt:lpstr>Cancer incidence in men </vt:lpstr>
      <vt:lpstr>Cancer incidence in women </vt:lpstr>
      <vt:lpstr>Global cancer mortality: both sexes </vt:lpstr>
      <vt:lpstr>Cancer mortality in women </vt:lpstr>
      <vt:lpstr>Reducing the burden </vt:lpstr>
      <vt:lpstr>Prevention </vt:lpstr>
      <vt:lpstr>Early detection </vt:lpstr>
      <vt:lpstr>Screening </vt:lpstr>
      <vt:lpstr>Treatment </vt:lpstr>
      <vt:lpstr>Palliative care </vt:lpstr>
      <vt:lpstr>PowerPoint Presentation</vt:lpstr>
      <vt:lpstr>PowerPoint Presentation</vt:lpstr>
      <vt:lpstr>National politics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Vladimir Vukomanovic</cp:lastModifiedBy>
  <cp:revision>118</cp:revision>
  <dcterms:created xsi:type="dcterms:W3CDTF">2018-10-26T17:27:32Z</dcterms:created>
  <dcterms:modified xsi:type="dcterms:W3CDTF">2023-09-12T12:00:28Z</dcterms:modified>
</cp:coreProperties>
</file>